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5" r:id="rId6"/>
    <p:sldId id="267" r:id="rId7"/>
    <p:sldId id="261" r:id="rId8"/>
    <p:sldId id="266" r:id="rId9"/>
    <p:sldId id="262" r:id="rId10"/>
    <p:sldId id="264" r:id="rId11"/>
    <p:sldId id="268" r:id="rId12"/>
    <p:sldId id="273" r:id="rId13"/>
    <p:sldId id="274" r:id="rId14"/>
    <p:sldId id="269" r:id="rId15"/>
    <p:sldId id="271" r:id="rId16"/>
    <p:sldId id="272" r:id="rId17"/>
    <p:sldId id="275" r:id="rId18"/>
    <p:sldId id="281" r:id="rId19"/>
    <p:sldId id="276" r:id="rId20"/>
    <p:sldId id="282"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56BDE-B882-4C09-B59A-44265CE395C5}" type="datetimeFigureOut">
              <a:rPr lang="en-US" smtClean="0"/>
              <a:t>4/11/2016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74D22-39AB-4B20-8C37-814DBE5A5470}"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rmAutofit/>
          </a:bodyPr>
          <a:lstStyle/>
          <a:p>
            <a:r>
              <a:rPr lang="en-US" sz="13800" b="1" dirty="0" smtClean="0">
                <a:latin typeface="Algerian" pitchFamily="82" charset="0"/>
              </a:rPr>
              <a:t>TRAINING METHOD</a:t>
            </a:r>
            <a:endParaRPr lang="en-IN" sz="13800" b="1"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GB" dirty="0" smtClean="0">
                <a:latin typeface="+mj-lt"/>
              </a:rPr>
              <a:t>		INTERVAL TRAINING is particularly suitable for team game players, as it consists of  short bursts followed by slow walking or stopping.</a:t>
            </a:r>
          </a:p>
          <a:p>
            <a:pPr>
              <a:spcBef>
                <a:spcPct val="50000"/>
              </a:spcBef>
              <a:buFontTx/>
              <a:buAutoNum type="arabicPeriod"/>
            </a:pPr>
            <a:r>
              <a:rPr lang="en-GB" dirty="0" smtClean="0">
                <a:latin typeface="+mj-lt"/>
              </a:rPr>
              <a:t>It includes repeated sprint running or swimming, which is ANAEROBIC.</a:t>
            </a:r>
          </a:p>
          <a:p>
            <a:pPr>
              <a:spcBef>
                <a:spcPct val="50000"/>
              </a:spcBef>
              <a:buFontTx/>
              <a:buAutoNum type="arabicPeriod"/>
            </a:pPr>
            <a:r>
              <a:rPr lang="en-GB" dirty="0" smtClean="0">
                <a:latin typeface="+mj-lt"/>
              </a:rPr>
              <a:t>It takes place over short periods or bursts</a:t>
            </a:r>
          </a:p>
          <a:p>
            <a:pPr>
              <a:spcBef>
                <a:spcPct val="50000"/>
              </a:spcBef>
              <a:buFontTx/>
              <a:buAutoNum type="arabicPeriod"/>
            </a:pPr>
            <a:r>
              <a:rPr lang="en-GB" dirty="0" smtClean="0">
                <a:latin typeface="+mj-lt"/>
              </a:rPr>
              <a:t>It includes a rest period which allows for recovery</a:t>
            </a:r>
          </a:p>
          <a:p>
            <a:pPr>
              <a:spcBef>
                <a:spcPct val="50000"/>
              </a:spcBef>
              <a:buFontTx/>
              <a:buAutoNum type="arabicPeriod"/>
            </a:pPr>
            <a:r>
              <a:rPr lang="en-GB" dirty="0" smtClean="0">
                <a:latin typeface="+mj-lt"/>
              </a:rPr>
              <a:t>It includes repetitions of high quality, which raises the pulse into the TRAINING ZONE.</a:t>
            </a:r>
          </a:p>
          <a:p>
            <a:pPr>
              <a:buNone/>
            </a:pPr>
            <a:endParaRPr lang="en-GB" dirty="0" smtClean="0">
              <a:latin typeface="+mj-lt"/>
            </a:endParaRPr>
          </a:p>
          <a:p>
            <a:pPr>
              <a:buNone/>
            </a:pPr>
            <a:endParaRPr lang="en-IN"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		This training method is popular with performers who have to cover specific distances e.g. cyclists, rowers, swimmers- it allows them to work under or over their distances to set personal targets in terms of time. Interval training us to train for longer periods of time and can be used to develop both anaerobic and aerobic fitness depending on how we organize our training sessions</a:t>
            </a:r>
          </a:p>
          <a:p>
            <a:pPr>
              <a:buNone/>
            </a:pPr>
            <a:endParaRPr lang="en-US" dirty="0" smtClean="0"/>
          </a:p>
          <a:p>
            <a:pPr>
              <a:buNone/>
            </a:pP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GB" dirty="0" smtClean="0"/>
              <a:t>                                                     Cycling </a:t>
            </a:r>
          </a:p>
          <a:p>
            <a:endParaRPr lang="en-GB" dirty="0" smtClean="0"/>
          </a:p>
          <a:p>
            <a:endParaRPr lang="en-GB" dirty="0" smtClean="0"/>
          </a:p>
          <a:p>
            <a:pPr>
              <a:buNone/>
            </a:pPr>
            <a:r>
              <a:rPr lang="en-GB" dirty="0" smtClean="0"/>
              <a:t>Running </a:t>
            </a:r>
          </a:p>
          <a:p>
            <a:endParaRPr lang="en-GB" dirty="0" smtClean="0"/>
          </a:p>
          <a:p>
            <a:endParaRPr lang="en-GB" dirty="0" smtClean="0"/>
          </a:p>
          <a:p>
            <a:endParaRPr lang="en-GB" dirty="0" smtClean="0"/>
          </a:p>
          <a:p>
            <a:pPr>
              <a:buNone/>
            </a:pPr>
            <a:r>
              <a:rPr lang="en-GB" dirty="0" smtClean="0"/>
              <a:t>						    Rowing </a:t>
            </a:r>
          </a:p>
          <a:p>
            <a:pPr>
              <a:buNone/>
            </a:pPr>
            <a:endParaRPr lang="en-IN" dirty="0"/>
          </a:p>
        </p:txBody>
      </p:sp>
      <p:pic>
        <p:nvPicPr>
          <p:cNvPr id="4" name="Picture 2" descr="Cycling is a popular sport and event used for activism"/>
          <p:cNvPicPr>
            <a:picLocks noChangeAspect="1" noChangeArrowheads="1"/>
          </p:cNvPicPr>
          <p:nvPr/>
        </p:nvPicPr>
        <p:blipFill>
          <a:blip r:embed="rId2" cstate="print"/>
          <a:srcRect/>
          <a:stretch>
            <a:fillRect/>
          </a:stretch>
        </p:blipFill>
        <p:spPr bwMode="auto">
          <a:xfrm>
            <a:off x="6324600" y="228600"/>
            <a:ext cx="262950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6" descr="http://www.firstdegreefitness.com/Portals/18/rowing.jpg"/>
          <p:cNvPicPr>
            <a:picLocks noChangeAspect="1" noChangeArrowheads="1"/>
          </p:cNvPicPr>
          <p:nvPr/>
        </p:nvPicPr>
        <p:blipFill>
          <a:blip r:embed="rId3" cstate="print"/>
          <a:srcRect/>
          <a:stretch>
            <a:fillRect/>
          </a:stretch>
        </p:blipFill>
        <p:spPr bwMode="auto">
          <a:xfrm>
            <a:off x="6510078" y="3962400"/>
            <a:ext cx="2633922" cy="1872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http://www.mytreadmilltrainer.com/blog/wp-content/uploads/2010/05/interval-training.jpg"/>
          <p:cNvPicPr>
            <a:picLocks noChangeAspect="1" noChangeArrowheads="1"/>
          </p:cNvPicPr>
          <p:nvPr/>
        </p:nvPicPr>
        <p:blipFill>
          <a:blip r:embed="rId4" cstate="print"/>
          <a:srcRect/>
          <a:stretch>
            <a:fillRect/>
          </a:stretch>
        </p:blipFill>
        <p:spPr bwMode="auto">
          <a:xfrm>
            <a:off x="1905000" y="1752600"/>
            <a:ext cx="3333750" cy="2009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1066800"/>
            <a:ext cx="8153400" cy="5478423"/>
          </a:xfrm>
          <a:prstGeom prst="rect">
            <a:avLst/>
          </a:prstGeom>
          <a:noFill/>
          <a:ln w="9525">
            <a:noFill/>
            <a:miter lim="800000"/>
            <a:headEnd/>
            <a:tailEnd/>
          </a:ln>
          <a:effectLst/>
        </p:spPr>
        <p:txBody>
          <a:bodyPr>
            <a:spAutoFit/>
          </a:bodyPr>
          <a:lstStyle/>
          <a:p>
            <a:pPr algn="l">
              <a:spcBef>
                <a:spcPct val="50000"/>
              </a:spcBef>
            </a:pPr>
            <a:r>
              <a:rPr lang="en-US" sz="2800" b="1" u="sng" dirty="0"/>
              <a:t>Advantages</a:t>
            </a:r>
            <a:r>
              <a:rPr lang="en-US" sz="2800" dirty="0"/>
              <a:t>:</a:t>
            </a:r>
          </a:p>
          <a:p>
            <a:pPr algn="l">
              <a:spcBef>
                <a:spcPct val="50000"/>
              </a:spcBef>
              <a:buFontTx/>
              <a:buChar char="•"/>
            </a:pPr>
            <a:r>
              <a:rPr lang="en-US" sz="2800" dirty="0"/>
              <a:t> It is physically beneficial because you are mixing both aerobic and anaerobic exercise together</a:t>
            </a:r>
          </a:p>
          <a:p>
            <a:pPr algn="l">
              <a:spcBef>
                <a:spcPct val="50000"/>
              </a:spcBef>
              <a:buFontTx/>
              <a:buChar char="•"/>
            </a:pPr>
            <a:r>
              <a:rPr lang="en-US" sz="2800" dirty="0"/>
              <a:t> Good method to set personal targets and goals to enhance fitness, performance and motivation</a:t>
            </a:r>
          </a:p>
          <a:p>
            <a:pPr algn="l">
              <a:spcBef>
                <a:spcPct val="50000"/>
              </a:spcBef>
            </a:pPr>
            <a:r>
              <a:rPr lang="en-US" sz="2800" b="1" u="sng" dirty="0"/>
              <a:t>Disadvantages</a:t>
            </a:r>
            <a:r>
              <a:rPr lang="en-US" sz="2800" dirty="0"/>
              <a:t>:</a:t>
            </a:r>
          </a:p>
          <a:p>
            <a:pPr algn="l">
              <a:spcBef>
                <a:spcPct val="50000"/>
              </a:spcBef>
              <a:buFontTx/>
              <a:buChar char="•"/>
            </a:pPr>
            <a:r>
              <a:rPr lang="en-US" sz="2800" dirty="0"/>
              <a:t> It can be repetitive and dull if new targets are not set</a:t>
            </a:r>
          </a:p>
          <a:p>
            <a:pPr algn="l">
              <a:spcBef>
                <a:spcPct val="50000"/>
              </a:spcBef>
              <a:buFontTx/>
              <a:buChar char="•"/>
            </a:pPr>
            <a:r>
              <a:rPr lang="en-US" sz="2800" dirty="0"/>
              <a:t> It can be disheartening if the performer cannot reach the required goal. Must ensure that the targets set are achievable to the individual</a:t>
            </a:r>
          </a:p>
        </p:txBody>
      </p:sp>
      <p:sp>
        <p:nvSpPr>
          <p:cNvPr id="32772" name="Rectangle 4"/>
          <p:cNvSpPr>
            <a:spLocks noChangeArrowheads="1"/>
          </p:cNvSpPr>
          <p:nvPr/>
        </p:nvSpPr>
        <p:spPr bwMode="auto">
          <a:xfrm>
            <a:off x="381000" y="381000"/>
            <a:ext cx="8359775" cy="701675"/>
          </a:xfrm>
          <a:prstGeom prst="rect">
            <a:avLst/>
          </a:prstGeom>
          <a:noFill/>
          <a:ln w="9525">
            <a:noFill/>
            <a:miter lim="800000"/>
            <a:headEnd/>
            <a:tailEnd/>
          </a:ln>
          <a:effectLst/>
        </p:spPr>
        <p:txBody>
          <a:bodyPr wrap="none">
            <a:spAutoFit/>
          </a:bodyPr>
          <a:lstStyle/>
          <a:p>
            <a:r>
              <a:rPr lang="en-US" sz="4000" b="1" dirty="0">
                <a:latin typeface="Arial Black" pitchFamily="34" charset="0"/>
              </a:rPr>
              <a:t>Advantages &amp; Disadvantages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randombar(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770">
                                            <p:txEl>
                                              <p:pRg st="0" end="0"/>
                                            </p:txEl>
                                          </p:spTgt>
                                        </p:tgtEl>
                                        <p:attrNameLst>
                                          <p:attrName>style.visibility</p:attrName>
                                        </p:attrNameLst>
                                      </p:cBhvr>
                                      <p:to>
                                        <p:strVal val="visible"/>
                                      </p:to>
                                    </p:set>
                                    <p:anim calcmode="lin" valueType="num">
                                      <p:cBhvr additive="base">
                                        <p:cTn id="12" dur="500" fill="hold"/>
                                        <p:tgtEl>
                                          <p:spTgt spid="3277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7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770">
                                            <p:txEl>
                                              <p:pRg st="1" end="1"/>
                                            </p:txEl>
                                          </p:spTgt>
                                        </p:tgtEl>
                                        <p:attrNameLst>
                                          <p:attrName>style.visibility</p:attrName>
                                        </p:attrNameLst>
                                      </p:cBhvr>
                                      <p:to>
                                        <p:strVal val="visible"/>
                                      </p:to>
                                    </p:set>
                                    <p:anim calcmode="lin" valueType="num">
                                      <p:cBhvr additive="base">
                                        <p:cTn id="18" dur="500" fill="hold"/>
                                        <p:tgtEl>
                                          <p:spTgt spid="3277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7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0">
                                            <p:txEl>
                                              <p:pRg st="2" end="2"/>
                                            </p:txEl>
                                          </p:spTgt>
                                        </p:tgtEl>
                                        <p:attrNameLst>
                                          <p:attrName>style.visibility</p:attrName>
                                        </p:attrNameLst>
                                      </p:cBhvr>
                                      <p:to>
                                        <p:strVal val="visible"/>
                                      </p:to>
                                    </p:set>
                                    <p:anim calcmode="lin" valueType="num">
                                      <p:cBhvr additive="base">
                                        <p:cTn id="24" dur="500" fill="hold"/>
                                        <p:tgtEl>
                                          <p:spTgt spid="3277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7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2770">
                                            <p:txEl>
                                              <p:pRg st="3" end="3"/>
                                            </p:txEl>
                                          </p:spTgt>
                                        </p:tgtEl>
                                        <p:attrNameLst>
                                          <p:attrName>style.visibility</p:attrName>
                                        </p:attrNameLst>
                                      </p:cBhvr>
                                      <p:to>
                                        <p:strVal val="visible"/>
                                      </p:to>
                                    </p:set>
                                    <p:anim calcmode="lin" valueType="num">
                                      <p:cBhvr additive="base">
                                        <p:cTn id="30" dur="500" fill="hold"/>
                                        <p:tgtEl>
                                          <p:spTgt spid="32770">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27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2770">
                                            <p:txEl>
                                              <p:pRg st="4" end="4"/>
                                            </p:txEl>
                                          </p:spTgt>
                                        </p:tgtEl>
                                        <p:attrNameLst>
                                          <p:attrName>style.visibility</p:attrName>
                                        </p:attrNameLst>
                                      </p:cBhvr>
                                      <p:to>
                                        <p:strVal val="visible"/>
                                      </p:to>
                                    </p:set>
                                    <p:anim calcmode="lin" valueType="num">
                                      <p:cBhvr additive="base">
                                        <p:cTn id="36" dur="500" fill="hold"/>
                                        <p:tgtEl>
                                          <p:spTgt spid="32770">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27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2770">
                                            <p:txEl>
                                              <p:pRg st="5" end="5"/>
                                            </p:txEl>
                                          </p:spTgt>
                                        </p:tgtEl>
                                        <p:attrNameLst>
                                          <p:attrName>style.visibility</p:attrName>
                                        </p:attrNameLst>
                                      </p:cBhvr>
                                      <p:to>
                                        <p:strVal val="visible"/>
                                      </p:to>
                                    </p:set>
                                    <p:anim calcmode="lin" valueType="num">
                                      <p:cBhvr additive="base">
                                        <p:cTn id="42" dur="500" fill="hold"/>
                                        <p:tgtEl>
                                          <p:spTgt spid="32770">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277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P spid="327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5400" b="1" dirty="0" smtClean="0"/>
              <a:t>3. Repetition Training Method:</a:t>
            </a:r>
          </a:p>
          <a:p>
            <a:pPr>
              <a:buNone/>
            </a:pPr>
            <a:r>
              <a:rPr lang="en-US" dirty="0" smtClean="0"/>
              <a:t>		Repetition method regards as exercises which corresponds in parts to the requirements of competition being repeatedly performed during the training session. The intensity characteristics depends on the actual level of performance or aims and objectives of the training year. Breaks should be provided for complete recovery as possible.</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Autofit/>
          </a:bodyPr>
          <a:lstStyle/>
          <a:p>
            <a:r>
              <a:rPr lang="en-GB" sz="5400" b="1" dirty="0" smtClean="0"/>
              <a:t>Continuous training</a:t>
            </a:r>
            <a:endParaRPr lang="en-IN" sz="5400" dirty="0"/>
          </a:p>
        </p:txBody>
      </p:sp>
      <p:sp>
        <p:nvSpPr>
          <p:cNvPr id="3" name="Content Placeholder 2"/>
          <p:cNvSpPr>
            <a:spLocks noGrp="1"/>
          </p:cNvSpPr>
          <p:nvPr>
            <p:ph sz="half" idx="1"/>
          </p:nvPr>
        </p:nvSpPr>
        <p:spPr>
          <a:xfrm>
            <a:off x="0" y="1219200"/>
            <a:ext cx="6934200" cy="5638800"/>
          </a:xfrm>
        </p:spPr>
        <p:txBody>
          <a:bodyPr>
            <a:noAutofit/>
          </a:bodyPr>
          <a:lstStyle/>
          <a:p>
            <a:pPr algn="just">
              <a:spcBef>
                <a:spcPct val="30000"/>
              </a:spcBef>
              <a:buNone/>
            </a:pPr>
            <a:r>
              <a:rPr lang="en-GB" dirty="0" smtClean="0"/>
              <a:t>		</a:t>
            </a:r>
            <a:r>
              <a:rPr lang="en-GB" sz="3000" dirty="0" smtClean="0"/>
              <a:t>Continuous training is the simplest form of training. As the name suggests, it involves training with no rest periods or recovery intervals. This type of training is a good way to improve your aerobic energy system. Swimming, running and cycling are common examples of continuous training activities. You need to work for a minimum of 20 minutes to achieve some kind of benefit. The more fit you become, the longer you </a:t>
            </a:r>
            <a:r>
              <a:rPr lang="en-GB" dirty="0" smtClean="0"/>
              <a:t>will be able to work for. </a:t>
            </a:r>
          </a:p>
          <a:p>
            <a:pPr>
              <a:buNone/>
            </a:pPr>
            <a:endParaRPr lang="en-IN" dirty="0"/>
          </a:p>
        </p:txBody>
      </p:sp>
      <p:pic>
        <p:nvPicPr>
          <p:cNvPr id="4" name="Picture 6" descr="19207321(CROP)"/>
          <p:cNvPicPr>
            <a:picLocks noChangeAspect="1" noChangeArrowheads="1"/>
          </p:cNvPicPr>
          <p:nvPr/>
        </p:nvPicPr>
        <p:blipFill>
          <a:blip r:embed="rId2"/>
          <a:srcRect/>
          <a:stretch>
            <a:fillRect/>
          </a:stretch>
        </p:blipFill>
        <p:spPr bwMode="auto">
          <a:xfrm>
            <a:off x="6934200" y="1371600"/>
            <a:ext cx="2209800" cy="4114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spcBef>
                <a:spcPct val="30000"/>
              </a:spcBef>
              <a:buNone/>
            </a:pPr>
            <a:r>
              <a:rPr lang="en-GB" dirty="0" smtClean="0"/>
              <a:t>	 As fitness improves, you will also be able to sustain a higher level of intensity. You should start training at about 60% of your maximum heart rate (MHR) increasing to around 75%–80% as your level of fitness improves.</a:t>
            </a:r>
          </a:p>
          <a:p>
            <a:pPr>
              <a:spcBef>
                <a:spcPct val="30000"/>
              </a:spcBef>
              <a:buNone/>
            </a:pPr>
            <a:r>
              <a:rPr lang="en-GB" dirty="0" smtClean="0">
                <a:solidFill>
                  <a:srgbClr val="010066"/>
                </a:solidFill>
              </a:rPr>
              <a:t>	</a:t>
            </a:r>
            <a:r>
              <a:rPr lang="en-GB" dirty="0" smtClean="0"/>
              <a:t>Continuous training depletes your carbohydrate stores. As the body needs an energy supply to keep working, it is forced into using fat supplies. This means that continuous training is a good way to burn fat and lose weight. Continuous training doesn’t just mean running. Aerobics is a popular form of continuous training. It is usually performed to music and requires the performer to coordinate whole body movements. </a:t>
            </a:r>
          </a:p>
          <a:p>
            <a:pPr>
              <a:spcBef>
                <a:spcPct val="30000"/>
              </a:spcBef>
              <a:buNone/>
            </a:pPr>
            <a:endParaRPr lang="en-GB" dirty="0" smtClean="0"/>
          </a:p>
          <a:p>
            <a:pPr>
              <a:buNone/>
            </a:pP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4400" b="1" dirty="0" smtClean="0"/>
              <a:t>4. </a:t>
            </a:r>
            <a:r>
              <a:rPr lang="en-US" sz="4400" b="1" dirty="0" err="1" smtClean="0"/>
              <a:t>Fartlek</a:t>
            </a:r>
            <a:r>
              <a:rPr lang="en-US" sz="4400" b="1" dirty="0" smtClean="0"/>
              <a:t> Training Method </a:t>
            </a:r>
          </a:p>
          <a:p>
            <a:pPr>
              <a:spcBef>
                <a:spcPct val="30000"/>
              </a:spcBef>
              <a:buNone/>
            </a:pPr>
            <a:r>
              <a:rPr lang="en-GB" dirty="0" smtClean="0">
                <a:solidFill>
                  <a:srgbClr val="FF6600"/>
                </a:solidFill>
              </a:rPr>
              <a:t>	</a:t>
            </a:r>
            <a:r>
              <a:rPr lang="en-GB" dirty="0" err="1" smtClean="0"/>
              <a:t>Fartlek</a:t>
            </a:r>
            <a:r>
              <a:rPr lang="en-GB" dirty="0" smtClean="0"/>
              <a:t> </a:t>
            </a:r>
            <a:r>
              <a:rPr lang="en-GB" dirty="0" smtClean="0"/>
              <a:t>training was developed in Sweden</a:t>
            </a:r>
            <a:r>
              <a:rPr lang="en-GB" dirty="0" smtClean="0"/>
              <a:t>. </a:t>
            </a:r>
            <a:r>
              <a:rPr lang="en-GB" dirty="0" smtClean="0"/>
              <a:t>It usually involves running, though you could apply the same principles to other activities like cycling and swimming</a:t>
            </a:r>
            <a:r>
              <a:rPr lang="en-GB" dirty="0" smtClean="0"/>
              <a:t>. </a:t>
            </a:r>
            <a:r>
              <a:rPr lang="en-GB" dirty="0" err="1" smtClean="0"/>
              <a:t>Fartlek</a:t>
            </a:r>
            <a:r>
              <a:rPr lang="en-GB" dirty="0" smtClean="0"/>
              <a:t> is derived from the Swedish term meaning ‘speed play’. Essentially, this training involves many changes of speed. Intensity can also be varied, e.g., by running uphill or downhill. Like interval training, </a:t>
            </a:r>
            <a:r>
              <a:rPr lang="en-GB" dirty="0" err="1" smtClean="0"/>
              <a:t>Fartlek</a:t>
            </a:r>
            <a:r>
              <a:rPr lang="en-GB" dirty="0" smtClean="0"/>
              <a:t> </a:t>
            </a:r>
            <a:r>
              <a:rPr lang="en-GB" dirty="0" smtClean="0"/>
              <a:t>training is good for performers in activities requiring changes of pace and sudden </a:t>
            </a:r>
            <a:r>
              <a:rPr lang="en-GB" dirty="0" smtClean="0"/>
              <a:t>bursts.</a:t>
            </a:r>
            <a:endParaRPr lang="en-GB" dirty="0" smtClean="0"/>
          </a:p>
          <a:p>
            <a:pPr>
              <a:spcBef>
                <a:spcPct val="30000"/>
              </a:spcBef>
              <a:buNone/>
            </a:pPr>
            <a:r>
              <a:rPr lang="en-GB" dirty="0" smtClean="0">
                <a:solidFill>
                  <a:srgbClr val="010066"/>
                </a:solidFill>
              </a:rPr>
              <a:t>	</a:t>
            </a:r>
            <a:endParaRPr lang="en-GB" dirty="0" smtClean="0"/>
          </a:p>
          <a:p>
            <a:pPr>
              <a:buNone/>
            </a:pPr>
            <a:r>
              <a:rPr lang="en-GB" dirty="0" smtClean="0">
                <a:solidFill>
                  <a:srgbClr val="010066"/>
                </a:solidFill>
              </a:rPr>
              <a:t> </a:t>
            </a:r>
            <a:endParaRPr lang="en-GB" sz="4400" dirty="0" smtClean="0">
              <a:solidFill>
                <a:srgbClr val="010066"/>
              </a:solidFill>
            </a:endParaRPr>
          </a:p>
          <a:p>
            <a:pPr>
              <a:buNone/>
            </a:pPr>
            <a:endParaRPr lang="en-IN" sz="4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304800" y="1066800"/>
            <a:ext cx="8294688" cy="4819781"/>
          </a:xfrm>
          <a:prstGeom prst="rect">
            <a:avLst/>
          </a:prstGeom>
          <a:noFill/>
          <a:ln w="9525" algn="ctr">
            <a:noFill/>
            <a:miter lim="800000"/>
            <a:headEnd/>
            <a:tailEnd/>
          </a:ln>
          <a:effectLst/>
        </p:spPr>
        <p:txBody>
          <a:bodyPr wrap="square">
            <a:spAutoFit/>
          </a:bodyPr>
          <a:lstStyle/>
          <a:p>
            <a:pPr marL="355600" indent="-355600" eaLnBrk="1" hangingPunct="1">
              <a:spcBef>
                <a:spcPct val="30000"/>
              </a:spcBef>
              <a:buFontTx/>
              <a:buBlip>
                <a:blip r:embed="rId2"/>
              </a:buBlip>
            </a:pPr>
            <a:r>
              <a:rPr lang="en-GB" sz="3200" b="0" dirty="0" err="1"/>
              <a:t>Fartlek</a:t>
            </a:r>
            <a:r>
              <a:rPr lang="en-GB" sz="3200" b="0" dirty="0"/>
              <a:t> training can be used to improve both the </a:t>
            </a:r>
            <a:r>
              <a:rPr lang="en-GB" sz="3200" dirty="0"/>
              <a:t>aerobic</a:t>
            </a:r>
            <a:r>
              <a:rPr lang="en-GB" sz="3200" b="0" dirty="0"/>
              <a:t> and </a:t>
            </a:r>
            <a:r>
              <a:rPr lang="en-GB" sz="3200" dirty="0"/>
              <a:t>anaerobic</a:t>
            </a:r>
            <a:r>
              <a:rPr lang="en-GB" sz="3200" b="0" dirty="0"/>
              <a:t> systems by mixing moderate activity with bursts of speed.</a:t>
            </a:r>
          </a:p>
          <a:p>
            <a:pPr marL="355600" indent="-355600" eaLnBrk="1" hangingPunct="1">
              <a:spcBef>
                <a:spcPct val="30000"/>
              </a:spcBef>
              <a:buFontTx/>
              <a:buBlip>
                <a:blip r:embed="rId2"/>
              </a:buBlip>
            </a:pPr>
            <a:r>
              <a:rPr lang="en-GB" sz="3200" b="0" dirty="0"/>
              <a:t>It can be</a:t>
            </a:r>
            <a:r>
              <a:rPr lang="en-GB" sz="3200" dirty="0"/>
              <a:t> varied </a:t>
            </a:r>
            <a:r>
              <a:rPr lang="en-GB" sz="3200" b="0" dirty="0"/>
              <a:t>to suit the fitness level of each individual performer and the available time they have to train.</a:t>
            </a:r>
          </a:p>
          <a:p>
            <a:pPr marL="355600" indent="-355600" eaLnBrk="1" hangingPunct="1">
              <a:spcBef>
                <a:spcPct val="30000"/>
              </a:spcBef>
              <a:buFontTx/>
              <a:buBlip>
                <a:blip r:embed="rId2"/>
              </a:buBlip>
            </a:pPr>
            <a:r>
              <a:rPr lang="en-GB" sz="3200" b="0" dirty="0"/>
              <a:t>This type of training can be used to </a:t>
            </a:r>
            <a:r>
              <a:rPr lang="en-GB" sz="3200" dirty="0"/>
              <a:t>avoid boredom</a:t>
            </a:r>
            <a:r>
              <a:rPr lang="en-GB" sz="3200" b="0" dirty="0"/>
              <a:t> in sports like running and cycling which can be monotonous.</a:t>
            </a:r>
          </a:p>
        </p:txBody>
      </p:sp>
      <p:sp>
        <p:nvSpPr>
          <p:cNvPr id="126982" name="Text Box 6"/>
          <p:cNvSpPr txBox="1">
            <a:spLocks noChangeArrowheads="1"/>
          </p:cNvSpPr>
          <p:nvPr/>
        </p:nvSpPr>
        <p:spPr bwMode="auto">
          <a:xfrm>
            <a:off x="2438400" y="304800"/>
            <a:ext cx="3810000" cy="769441"/>
          </a:xfrm>
          <a:prstGeom prst="rect">
            <a:avLst/>
          </a:prstGeom>
          <a:solidFill>
            <a:srgbClr val="C5E2FF"/>
          </a:solidFill>
          <a:ln w="9525">
            <a:noFill/>
            <a:miter lim="800000"/>
            <a:headEnd/>
            <a:tailEnd/>
          </a:ln>
          <a:effectLst/>
        </p:spPr>
        <p:txBody>
          <a:bodyPr wrap="square">
            <a:spAutoFit/>
          </a:bodyPr>
          <a:lstStyle/>
          <a:p>
            <a:pPr algn="ctr">
              <a:spcBef>
                <a:spcPct val="50000"/>
              </a:spcBef>
            </a:pPr>
            <a:r>
              <a:rPr lang="en-GB" sz="4400" b="1" i="1" dirty="0"/>
              <a:t>Advantages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6579015"/>
          <p:cNvPicPr>
            <a:picLocks noGrp="1" noChangeAspect="1" noChangeArrowheads="1"/>
          </p:cNvPicPr>
          <p:nvPr>
            <p:ph idx="1"/>
          </p:nvPr>
        </p:nvPicPr>
        <p:blipFill>
          <a:blip r:embed="rId2"/>
          <a:srcRect/>
          <a:stretch>
            <a:fillRect/>
          </a:stretch>
        </p:blipFill>
        <p:spPr bwMode="auto">
          <a:xfrm>
            <a:off x="2590800" y="3810000"/>
            <a:ext cx="4038600" cy="2819400"/>
          </a:xfrm>
          <a:prstGeom prst="rect">
            <a:avLst/>
          </a:prstGeom>
          <a:noFill/>
        </p:spPr>
      </p:pic>
      <p:sp>
        <p:nvSpPr>
          <p:cNvPr id="5" name="Text Box 7"/>
          <p:cNvSpPr txBox="1">
            <a:spLocks noChangeArrowheads="1"/>
          </p:cNvSpPr>
          <p:nvPr/>
        </p:nvSpPr>
        <p:spPr bwMode="auto">
          <a:xfrm>
            <a:off x="2057400" y="762000"/>
            <a:ext cx="5257800" cy="707886"/>
          </a:xfrm>
          <a:prstGeom prst="rect">
            <a:avLst/>
          </a:prstGeom>
          <a:solidFill>
            <a:srgbClr val="C5E2FF"/>
          </a:solidFill>
          <a:ln w="9525">
            <a:noFill/>
            <a:miter lim="800000"/>
            <a:headEnd/>
            <a:tailEnd/>
          </a:ln>
          <a:effectLst/>
        </p:spPr>
        <p:txBody>
          <a:bodyPr wrap="square">
            <a:spAutoFit/>
          </a:bodyPr>
          <a:lstStyle/>
          <a:p>
            <a:pPr algn="ctr">
              <a:spcBef>
                <a:spcPct val="50000"/>
              </a:spcBef>
            </a:pPr>
            <a:r>
              <a:rPr lang="en-GB" sz="4000" b="1" i="1" dirty="0"/>
              <a:t>Disadvantages</a:t>
            </a:r>
          </a:p>
        </p:txBody>
      </p:sp>
      <p:sp>
        <p:nvSpPr>
          <p:cNvPr id="6" name="Text Box 4"/>
          <p:cNvSpPr txBox="1">
            <a:spLocks noChangeArrowheads="1"/>
          </p:cNvSpPr>
          <p:nvPr/>
        </p:nvSpPr>
        <p:spPr bwMode="auto">
          <a:xfrm>
            <a:off x="152400" y="2057400"/>
            <a:ext cx="8991600" cy="1569660"/>
          </a:xfrm>
          <a:prstGeom prst="rect">
            <a:avLst/>
          </a:prstGeom>
          <a:noFill/>
          <a:ln w="9525">
            <a:noFill/>
            <a:miter lim="800000"/>
            <a:headEnd/>
            <a:tailEnd/>
          </a:ln>
          <a:effectLst/>
        </p:spPr>
        <p:txBody>
          <a:bodyPr wrap="square">
            <a:spAutoFit/>
          </a:bodyPr>
          <a:lstStyle/>
          <a:p>
            <a:pPr>
              <a:spcBef>
                <a:spcPct val="50000"/>
              </a:spcBef>
            </a:pPr>
            <a:r>
              <a:rPr lang="en-GB" sz="3200" b="0" dirty="0"/>
              <a:t>As the performer decides on the intensity of work, it can be hard for coaches to tell if performers are working as hard as they should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US" sz="4400" b="1" dirty="0" smtClean="0"/>
          </a:p>
          <a:p>
            <a:pPr algn="ctr">
              <a:buNone/>
            </a:pPr>
            <a:r>
              <a:rPr lang="en-US" sz="6000" b="1" dirty="0" smtClean="0"/>
              <a:t>TRAINING METHOD:</a:t>
            </a:r>
            <a:endParaRPr lang="en-US" sz="2400" b="1" dirty="0" smtClean="0"/>
          </a:p>
          <a:p>
            <a:pPr marL="514350" indent="-514350" algn="just">
              <a:buAutoNum type="arabicPeriod"/>
            </a:pPr>
            <a:r>
              <a:rPr lang="en-US" sz="4400" dirty="0" smtClean="0"/>
              <a:t>Circuit Training Method </a:t>
            </a:r>
          </a:p>
          <a:p>
            <a:pPr marL="514350" indent="-514350" algn="just">
              <a:buAutoNum type="arabicPeriod"/>
            </a:pPr>
            <a:r>
              <a:rPr lang="en-US" sz="4400" dirty="0" smtClean="0"/>
              <a:t>Interval Training Method </a:t>
            </a:r>
          </a:p>
          <a:p>
            <a:pPr marL="514350" indent="-514350" algn="just">
              <a:buAutoNum type="arabicPeriod"/>
            </a:pPr>
            <a:r>
              <a:rPr lang="en-US" sz="4400" dirty="0" smtClean="0"/>
              <a:t>Repetition Training Method </a:t>
            </a:r>
          </a:p>
          <a:p>
            <a:pPr marL="514350" indent="-514350" algn="just">
              <a:buAutoNum type="arabicPeriod"/>
            </a:pPr>
            <a:r>
              <a:rPr lang="en-US" sz="4400" dirty="0" err="1" smtClean="0"/>
              <a:t>Fartlek</a:t>
            </a:r>
            <a:r>
              <a:rPr lang="en-US" sz="4400" dirty="0" smtClean="0"/>
              <a:t> Training Method </a:t>
            </a:r>
          </a:p>
          <a:p>
            <a:pPr marL="514350" indent="-514350" algn="just">
              <a:buAutoNum type="arabicPeriod"/>
            </a:pPr>
            <a:r>
              <a:rPr lang="en-US" sz="4400" dirty="0" smtClean="0"/>
              <a:t>Weight Training Method </a:t>
            </a:r>
            <a:endParaRPr lang="en-IN"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ph type="body" idx="1"/>
          </p:nvPr>
        </p:nvSpPr>
        <p:spPr bwMode="auto">
          <a:xfrm>
            <a:off x="0" y="0"/>
            <a:ext cx="9144000" cy="68580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buFontTx/>
              <a:buNone/>
            </a:pPr>
            <a:r>
              <a:rPr lang="en-US" dirty="0"/>
              <a:t>All of these performances could be improved from </a:t>
            </a:r>
          </a:p>
          <a:p>
            <a:pPr marL="609600" indent="-609600">
              <a:buFontTx/>
              <a:buNone/>
            </a:pPr>
            <a:r>
              <a:rPr lang="en-US" dirty="0" err="1"/>
              <a:t>fartlek</a:t>
            </a:r>
            <a:r>
              <a:rPr lang="en-US" dirty="0"/>
              <a:t> training.</a:t>
            </a:r>
          </a:p>
          <a:p>
            <a:pPr marL="609600" indent="-609600">
              <a:buFontTx/>
              <a:buNone/>
            </a:pPr>
            <a:endParaRPr lang="en-US" sz="2000" dirty="0">
              <a:solidFill>
                <a:srgbClr val="4D4D4D"/>
              </a:solidFill>
            </a:endParaRPr>
          </a:p>
          <a:p>
            <a:pPr marL="609600" indent="-609600">
              <a:buFontTx/>
              <a:buNone/>
            </a:pPr>
            <a:endParaRPr lang="en-US" sz="2400" dirty="0">
              <a:solidFill>
                <a:srgbClr val="4D4D4D"/>
              </a:solidFill>
            </a:endParaRPr>
          </a:p>
          <a:p>
            <a:pPr marL="609600" indent="-609600">
              <a:buFontTx/>
              <a:buNone/>
            </a:pPr>
            <a:endParaRPr lang="en-US" sz="2400" dirty="0">
              <a:solidFill>
                <a:srgbClr val="4D4D4D"/>
              </a:solidFill>
            </a:endParaRPr>
          </a:p>
          <a:p>
            <a:pPr marL="609600" indent="-609600">
              <a:buFontTx/>
              <a:buNone/>
            </a:pPr>
            <a:endParaRPr lang="en-US" sz="2400" dirty="0">
              <a:solidFill>
                <a:srgbClr val="4D4D4D"/>
              </a:solidFill>
            </a:endParaRPr>
          </a:p>
        </p:txBody>
      </p:sp>
      <p:pic>
        <p:nvPicPr>
          <p:cNvPr id="126981" name="Picture 5" descr="tennis"/>
          <p:cNvPicPr>
            <a:picLocks noChangeAspect="1" noChangeArrowheads="1"/>
          </p:cNvPicPr>
          <p:nvPr/>
        </p:nvPicPr>
        <p:blipFill>
          <a:blip r:embed="rId2"/>
          <a:srcRect/>
          <a:stretch>
            <a:fillRect/>
          </a:stretch>
        </p:blipFill>
        <p:spPr bwMode="auto">
          <a:xfrm>
            <a:off x="4724400" y="3962400"/>
            <a:ext cx="2819400" cy="2819400"/>
          </a:xfrm>
          <a:prstGeom prst="rect">
            <a:avLst/>
          </a:prstGeom>
          <a:noFill/>
        </p:spPr>
      </p:pic>
      <p:pic>
        <p:nvPicPr>
          <p:cNvPr id="126982" name="Picture 6" descr="footballee"/>
          <p:cNvPicPr>
            <a:picLocks noChangeAspect="1" noChangeArrowheads="1"/>
          </p:cNvPicPr>
          <p:nvPr/>
        </p:nvPicPr>
        <p:blipFill>
          <a:blip r:embed="rId3"/>
          <a:srcRect/>
          <a:stretch>
            <a:fillRect/>
          </a:stretch>
        </p:blipFill>
        <p:spPr bwMode="auto">
          <a:xfrm>
            <a:off x="1295400" y="3962400"/>
            <a:ext cx="2819400" cy="2819400"/>
          </a:xfrm>
          <a:prstGeom prst="rect">
            <a:avLst/>
          </a:prstGeom>
          <a:noFill/>
        </p:spPr>
      </p:pic>
      <p:pic>
        <p:nvPicPr>
          <p:cNvPr id="126983" name="Picture 7" descr="netball"/>
          <p:cNvPicPr>
            <a:picLocks noChangeAspect="1" noChangeArrowheads="1"/>
          </p:cNvPicPr>
          <p:nvPr/>
        </p:nvPicPr>
        <p:blipFill>
          <a:blip r:embed="rId4"/>
          <a:srcRect/>
          <a:stretch>
            <a:fillRect/>
          </a:stretch>
        </p:blipFill>
        <p:spPr bwMode="auto">
          <a:xfrm>
            <a:off x="1295400" y="1143000"/>
            <a:ext cx="2819400" cy="2819400"/>
          </a:xfrm>
          <a:prstGeom prst="rect">
            <a:avLst/>
          </a:prstGeom>
          <a:noFill/>
        </p:spPr>
      </p:pic>
      <p:pic>
        <p:nvPicPr>
          <p:cNvPr id="126984" name="Picture 8" descr="shane"/>
          <p:cNvPicPr>
            <a:picLocks noChangeAspect="1" noChangeArrowheads="1"/>
          </p:cNvPicPr>
          <p:nvPr/>
        </p:nvPicPr>
        <p:blipFill>
          <a:blip r:embed="rId5"/>
          <a:srcRect/>
          <a:stretch>
            <a:fillRect/>
          </a:stretch>
        </p:blipFill>
        <p:spPr bwMode="auto">
          <a:xfrm>
            <a:off x="4724400" y="1143000"/>
            <a:ext cx="2819400" cy="2819400"/>
          </a:xfrm>
          <a:prstGeom prst="rect">
            <a:avLst/>
          </a:prstGeom>
          <a:noFill/>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4400" b="1" dirty="0" smtClean="0"/>
              <a:t>5.Weight </a:t>
            </a:r>
            <a:r>
              <a:rPr lang="en-US" sz="4400" b="1" dirty="0" smtClean="0"/>
              <a:t>Training Method </a:t>
            </a:r>
            <a:endParaRPr lang="en-IN" sz="4400" b="1" dirty="0" smtClean="0"/>
          </a:p>
          <a:p>
            <a:pPr>
              <a:spcBef>
                <a:spcPct val="50000"/>
              </a:spcBef>
              <a:buNone/>
            </a:pPr>
            <a:r>
              <a:rPr lang="en-GB" dirty="0" smtClean="0">
                <a:latin typeface="Comic Sans MS" pitchFamily="66" charset="0"/>
              </a:rPr>
              <a:t>	</a:t>
            </a:r>
            <a:r>
              <a:rPr lang="en-GB" dirty="0" smtClean="0">
                <a:latin typeface="+mj-lt"/>
              </a:rPr>
              <a:t>WEIGHT </a:t>
            </a:r>
            <a:r>
              <a:rPr lang="en-GB" dirty="0" smtClean="0">
                <a:latin typeface="+mj-lt"/>
              </a:rPr>
              <a:t>TRAINING is a form of training that is most commonly used to improve strength and muscular endurance.  </a:t>
            </a:r>
          </a:p>
          <a:p>
            <a:pPr>
              <a:spcBef>
                <a:spcPct val="50000"/>
              </a:spcBef>
              <a:buNone/>
            </a:pPr>
            <a:r>
              <a:rPr lang="en-GB" dirty="0" smtClean="0">
                <a:latin typeface="+mj-lt"/>
              </a:rPr>
              <a:t>	It </a:t>
            </a:r>
            <a:r>
              <a:rPr lang="en-GB" dirty="0" smtClean="0">
                <a:latin typeface="+mj-lt"/>
              </a:rPr>
              <a:t>requires a resistance, usually in the form of a dumb bell, barbells or modern weight training (resistance) machines.  </a:t>
            </a:r>
          </a:p>
          <a:p>
            <a:pPr>
              <a:spcBef>
                <a:spcPct val="50000"/>
              </a:spcBef>
              <a:buNone/>
            </a:pPr>
            <a:r>
              <a:rPr lang="en-GB" dirty="0" smtClean="0">
                <a:latin typeface="+mj-lt"/>
              </a:rPr>
              <a:t>	Weight </a:t>
            </a:r>
            <a:r>
              <a:rPr lang="en-GB" dirty="0" smtClean="0">
                <a:latin typeface="+mj-lt"/>
              </a:rPr>
              <a:t>training makes use of the </a:t>
            </a:r>
            <a:r>
              <a:rPr lang="en-GB" b="1" dirty="0" smtClean="0">
                <a:latin typeface="+mj-lt"/>
              </a:rPr>
              <a:t>progression</a:t>
            </a:r>
            <a:r>
              <a:rPr lang="en-GB" dirty="0" smtClean="0">
                <a:latin typeface="+mj-lt"/>
              </a:rPr>
              <a:t> principle of training by gradually increasing the amount of weight handled.</a:t>
            </a:r>
          </a:p>
          <a:p>
            <a:pPr>
              <a:buNone/>
            </a:pP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spcBef>
                <a:spcPct val="30000"/>
              </a:spcBef>
              <a:buNone/>
            </a:pPr>
            <a:r>
              <a:rPr lang="en-GB" dirty="0" smtClean="0"/>
              <a:t>	</a:t>
            </a:r>
            <a:r>
              <a:rPr lang="en-GB" dirty="0" smtClean="0">
                <a:latin typeface="+mj-lt"/>
              </a:rPr>
              <a:t>Weight </a:t>
            </a:r>
            <a:r>
              <a:rPr lang="en-GB" dirty="0" smtClean="0">
                <a:latin typeface="+mj-lt"/>
              </a:rPr>
              <a:t>training is an effective way of improving a performer’s strength.</a:t>
            </a:r>
          </a:p>
          <a:p>
            <a:pPr>
              <a:spcBef>
                <a:spcPct val="30000"/>
              </a:spcBef>
              <a:buNone/>
            </a:pPr>
            <a:r>
              <a:rPr lang="en-GB" dirty="0" smtClean="0">
                <a:latin typeface="+mj-lt"/>
              </a:rPr>
              <a:t>	Weight </a:t>
            </a:r>
            <a:r>
              <a:rPr lang="en-GB" dirty="0" smtClean="0">
                <a:latin typeface="+mj-lt"/>
              </a:rPr>
              <a:t>training is usually anaerobic. However, aerobic weight training can be achieved by using very light weights over a long training time.</a:t>
            </a:r>
          </a:p>
          <a:p>
            <a:pPr>
              <a:buNone/>
            </a:pPr>
            <a:r>
              <a:rPr lang="en-GB" dirty="0" smtClean="0"/>
              <a:t>Weight training is useful in several different ways:</a:t>
            </a:r>
          </a:p>
          <a:p>
            <a:pPr marL="355600" indent="-355600">
              <a:spcBef>
                <a:spcPct val="30000"/>
              </a:spcBef>
              <a:buBlip>
                <a:blip r:embed="rId2"/>
              </a:buBlip>
            </a:pPr>
            <a:r>
              <a:rPr lang="en-GB" sz="2800" dirty="0" smtClean="0"/>
              <a:t>It can improve muscular strength.</a:t>
            </a:r>
          </a:p>
          <a:p>
            <a:pPr marL="355600" indent="-355600">
              <a:spcBef>
                <a:spcPct val="30000"/>
              </a:spcBef>
              <a:buBlip>
                <a:blip r:embed="rId2"/>
              </a:buBlip>
            </a:pPr>
            <a:r>
              <a:rPr lang="en-GB" sz="2800" dirty="0" smtClean="0"/>
              <a:t>It can improve muscular endurance.</a:t>
            </a:r>
          </a:p>
          <a:p>
            <a:pPr marL="355600" indent="-355600">
              <a:spcBef>
                <a:spcPct val="30000"/>
              </a:spcBef>
              <a:buBlip>
                <a:blip r:embed="rId2"/>
              </a:buBlip>
            </a:pPr>
            <a:r>
              <a:rPr lang="en-GB" sz="2800" dirty="0" smtClean="0"/>
              <a:t>It can improve speed.</a:t>
            </a:r>
          </a:p>
          <a:p>
            <a:pPr marL="355600" indent="-355600">
              <a:spcBef>
                <a:spcPct val="30000"/>
              </a:spcBef>
              <a:buBlip>
                <a:blip r:embed="rId2"/>
              </a:buBlip>
            </a:pPr>
            <a:r>
              <a:rPr lang="en-GB" sz="2800" dirty="0" smtClean="0"/>
              <a:t>It can aid rehabilitation after an injury.</a:t>
            </a:r>
          </a:p>
          <a:p>
            <a:pPr>
              <a:buNone/>
            </a:pPr>
            <a:endParaRPr lang="en-IN"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3600" y="3581400"/>
            <a:ext cx="32004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600" b="1" dirty="0" smtClean="0"/>
              <a:t>Ten Golden Rules of Weight Training Method:</a:t>
            </a:r>
            <a:endParaRPr lang="en-US" sz="3600" b="1" dirty="0" smtClean="0"/>
          </a:p>
          <a:p>
            <a:pPr marL="514350" indent="-514350">
              <a:buAutoNum type="arabicPeriod"/>
            </a:pPr>
            <a:r>
              <a:rPr lang="en-US" dirty="0" smtClean="0"/>
              <a:t>Concentrate on the muscles while exercising.</a:t>
            </a:r>
          </a:p>
          <a:p>
            <a:pPr marL="514350" indent="-514350">
              <a:buAutoNum type="arabicPeriod"/>
            </a:pPr>
            <a:r>
              <a:rPr lang="en-US" dirty="0" smtClean="0"/>
              <a:t>Maintain a good rhythm during exercise.</a:t>
            </a:r>
          </a:p>
          <a:p>
            <a:pPr marL="514350" indent="-514350">
              <a:buAutoNum type="arabicPeriod"/>
            </a:pPr>
            <a:r>
              <a:rPr lang="en-US" dirty="0" smtClean="0"/>
              <a:t>Knees and elbows should be soft during most exercises. Knee and elbow joint should not be fully extended.</a:t>
            </a:r>
          </a:p>
          <a:p>
            <a:pPr>
              <a:buNone/>
            </a:pPr>
            <a:r>
              <a:rPr lang="en-US" dirty="0" smtClean="0"/>
              <a:t>4. Inhale during positive stroke, exhale during negative stroke.</a:t>
            </a:r>
          </a:p>
          <a:p>
            <a:pPr>
              <a:buNone/>
            </a:pPr>
            <a:r>
              <a:rPr lang="en-US" dirty="0" smtClean="0"/>
              <a:t>5. Always begin with smaller/light weight</a:t>
            </a:r>
            <a:r>
              <a:rPr lang="en-US" dirty="0" smtClean="0"/>
              <a:t>.</a:t>
            </a:r>
          </a:p>
          <a:p>
            <a:pPr>
              <a:buNone/>
            </a:pPr>
            <a:r>
              <a:rPr lang="en-US" dirty="0" smtClean="0"/>
              <a:t>6. Start with larger muscles. E.g. bench press before curls.</a:t>
            </a:r>
          </a:p>
          <a:p>
            <a:pPr>
              <a:buNone/>
            </a:pPr>
            <a:endParaRPr lang="en-US" dirty="0" smtClean="0"/>
          </a:p>
          <a:p>
            <a:pPr marL="514350" indent="-514350">
              <a:buNone/>
            </a:pPr>
            <a:endParaRPr lang="en-US" dirty="0" smtClean="0"/>
          </a:p>
          <a:p>
            <a:pPr marL="514350" indent="-514350">
              <a:buAutoNum type="arabicPeriod"/>
            </a:pP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7. Rest between sets for 30-60 sec and then begin the new set.</a:t>
            </a:r>
          </a:p>
          <a:p>
            <a:pPr>
              <a:buNone/>
            </a:pPr>
            <a:r>
              <a:rPr lang="en-US" dirty="0" smtClean="0"/>
              <a:t>8. Rest for 48 hours between workout for muscles recovery.</a:t>
            </a:r>
          </a:p>
          <a:p>
            <a:pPr>
              <a:buNone/>
            </a:pPr>
            <a:r>
              <a:rPr lang="en-US" dirty="0" smtClean="0"/>
              <a:t>9. Take professional help to chalk out your programme, learn correct technique.</a:t>
            </a:r>
          </a:p>
          <a:p>
            <a:pPr>
              <a:buNone/>
            </a:pPr>
            <a:r>
              <a:rPr lang="en-US" dirty="0" smtClean="0"/>
              <a:t>10. Warm up and stretch before workout and cool down after weight training. </a:t>
            </a:r>
            <a:endParaRPr lang="en-US" dirty="0" smtClean="0"/>
          </a:p>
          <a:p>
            <a:pPr>
              <a:buNone/>
            </a:pPr>
            <a:r>
              <a:rPr lang="en-US" dirty="0" smtClean="0"/>
              <a:t>  </a:t>
            </a:r>
          </a:p>
          <a:p>
            <a:pPr>
              <a:buNone/>
            </a:pPr>
            <a:endParaRPr lang="en-I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7200" y="4309659"/>
            <a:ext cx="4419600" cy="254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4343401"/>
            <a:ext cx="3505200" cy="2514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sz="4000" b="1" dirty="0" smtClean="0"/>
              <a:t>1. Circuit Training Method </a:t>
            </a:r>
          </a:p>
          <a:p>
            <a:pPr marL="342900" lvl="1" indent="-342900" algn="just">
              <a:buNone/>
            </a:pPr>
            <a:r>
              <a:rPr lang="en-US" dirty="0" smtClean="0"/>
              <a:t>		</a:t>
            </a:r>
            <a:r>
              <a:rPr lang="en-US" sz="3200" dirty="0" smtClean="0"/>
              <a:t>Circuit training method was developed by R.E. Morgan and G.D. Adamson in 1953 at the University of Leeds, England. This type of conditioning involves almost all of the training factors. Circuit training can be designed to develop strength, power, muscular, endurance, speed, agility, neuromuscular co-ordination, flexibility and cardiovascular endurance. </a:t>
            </a:r>
            <a:r>
              <a:rPr lang="en-US" sz="3200" dirty="0" smtClean="0">
                <a:solidFill>
                  <a:srgbClr val="A50021"/>
                </a:solidFill>
                <a:latin typeface="+mj-lt"/>
              </a:rPr>
              <a:t>Circuit training typically involves a series of different exercises that you perform sequentially and continuously for one or more rounds. That is, you select several specific exercises and move quickly from station to station to maximize both training effectiveness and time-efficiency</a:t>
            </a:r>
            <a:r>
              <a:rPr lang="en-US" sz="3200" dirty="0" smtClean="0">
                <a:solidFill>
                  <a:srgbClr val="A50021"/>
                </a:solidFill>
                <a:latin typeface="Arial" charset="0"/>
              </a:rPr>
              <a:t>. </a:t>
            </a:r>
            <a:endParaRPr lang="en-US" sz="3000" dirty="0" smtClean="0">
              <a:solidFill>
                <a:srgbClr val="A50021"/>
              </a:solidFill>
              <a:latin typeface="Arial" charset="0"/>
            </a:endParaRPr>
          </a:p>
          <a:p>
            <a:pPr algn="just">
              <a:buNone/>
            </a:pPr>
            <a:r>
              <a:rPr lang="en-US" dirty="0" smtClean="0"/>
              <a:t> </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buNone/>
            </a:pPr>
            <a:r>
              <a:rPr lang="en-US" dirty="0" smtClean="0">
                <a:solidFill>
                  <a:srgbClr val="A50021"/>
                </a:solidFill>
                <a:latin typeface="+mj-lt"/>
              </a:rPr>
              <a:t>		Muscular strength is developed through high-effort anaerobic activity, which fatigues the target muscle groups within 90 seconds of resistance exercise. In the past, people typically performed three sets of each strength exercise, resting two to three minutes between successive sets for sufficient muscle recovery. Of course, this resulted in relatively long training sessions , with much more time spent resting than exercising. To reduce the workout duration, with a minimum percentage of resting time and maximum percentage of activity time, circuit training involves one set of an exercise followed as quickly as possible by one set of another exercise for a different muscle group.</a:t>
            </a:r>
            <a:endParaRPr lang="en-IN"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5" name="Text Box 35"/>
          <p:cNvSpPr txBox="1">
            <a:spLocks noChangeArrowheads="1"/>
          </p:cNvSpPr>
          <p:nvPr/>
        </p:nvSpPr>
        <p:spPr bwMode="auto">
          <a:xfrm>
            <a:off x="3276600" y="2924175"/>
            <a:ext cx="2303463" cy="1862048"/>
          </a:xfrm>
          <a:prstGeom prst="rect">
            <a:avLst/>
          </a:prstGeom>
          <a:gradFill rotWithShape="1">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spcBef>
                <a:spcPct val="50000"/>
              </a:spcBef>
            </a:pPr>
            <a:endParaRPr lang="en-GB"/>
          </a:p>
          <a:p>
            <a:pPr algn="ctr">
              <a:spcBef>
                <a:spcPct val="50000"/>
              </a:spcBef>
            </a:pPr>
            <a:r>
              <a:rPr lang="en-GB" sz="2800"/>
              <a:t>2 MINUTE STATIONS</a:t>
            </a:r>
          </a:p>
          <a:p>
            <a:pPr algn="ctr">
              <a:spcBef>
                <a:spcPct val="50000"/>
              </a:spcBef>
            </a:pPr>
            <a:endParaRPr lang="en-GB"/>
          </a:p>
        </p:txBody>
      </p:sp>
      <p:sp>
        <p:nvSpPr>
          <p:cNvPr id="112645" name="Text Box 5"/>
          <p:cNvSpPr txBox="1">
            <a:spLocks noChangeArrowheads="1"/>
          </p:cNvSpPr>
          <p:nvPr/>
        </p:nvSpPr>
        <p:spPr bwMode="auto">
          <a:xfrm>
            <a:off x="685800" y="152400"/>
            <a:ext cx="7777163" cy="954107"/>
          </a:xfrm>
          <a:prstGeom prst="rect">
            <a:avLst/>
          </a:prstGeom>
          <a:noFill/>
          <a:ln w="9525">
            <a:noFill/>
            <a:miter lim="800000"/>
            <a:headEnd/>
            <a:tailEnd/>
          </a:ln>
          <a:effectLst/>
        </p:spPr>
        <p:txBody>
          <a:bodyPr>
            <a:spAutoFit/>
          </a:bodyPr>
          <a:lstStyle/>
          <a:p>
            <a:pPr>
              <a:spcBef>
                <a:spcPct val="50000"/>
              </a:spcBef>
            </a:pPr>
            <a:r>
              <a:rPr lang="en-GB" sz="2800" b="0" dirty="0"/>
              <a:t>Here is an example of a circuit designed for footballers</a:t>
            </a:r>
            <a:r>
              <a:rPr lang="en-GB" b="0" dirty="0"/>
              <a:t>.</a:t>
            </a:r>
          </a:p>
        </p:txBody>
      </p:sp>
      <p:pic>
        <p:nvPicPr>
          <p:cNvPr id="112650" name="Picture 10" descr="Circuit_dribble"/>
          <p:cNvPicPr>
            <a:picLocks noChangeAspect="1" noChangeArrowheads="1"/>
          </p:cNvPicPr>
          <p:nvPr/>
        </p:nvPicPr>
        <p:blipFill>
          <a:blip r:embed="rId2"/>
          <a:srcRect/>
          <a:stretch>
            <a:fillRect/>
          </a:stretch>
        </p:blipFill>
        <p:spPr bwMode="auto">
          <a:xfrm>
            <a:off x="1119188" y="1484313"/>
            <a:ext cx="1516062" cy="1584325"/>
          </a:xfrm>
          <a:prstGeom prst="rect">
            <a:avLst/>
          </a:prstGeom>
          <a:noFill/>
        </p:spPr>
      </p:pic>
      <p:pic>
        <p:nvPicPr>
          <p:cNvPr id="112651" name="Picture 11" descr="Circuit_pressup"/>
          <p:cNvPicPr>
            <a:picLocks noChangeAspect="1" noChangeArrowheads="1"/>
          </p:cNvPicPr>
          <p:nvPr/>
        </p:nvPicPr>
        <p:blipFill>
          <a:blip r:embed="rId3"/>
          <a:srcRect/>
          <a:stretch>
            <a:fillRect/>
          </a:stretch>
        </p:blipFill>
        <p:spPr bwMode="auto">
          <a:xfrm>
            <a:off x="3419475" y="1557338"/>
            <a:ext cx="1584325" cy="1216025"/>
          </a:xfrm>
          <a:prstGeom prst="rect">
            <a:avLst/>
          </a:prstGeom>
          <a:noFill/>
        </p:spPr>
      </p:pic>
      <p:pic>
        <p:nvPicPr>
          <p:cNvPr id="112652" name="Picture 12" descr="Circuit_keepy"/>
          <p:cNvPicPr>
            <a:picLocks noChangeAspect="1" noChangeArrowheads="1"/>
          </p:cNvPicPr>
          <p:nvPr/>
        </p:nvPicPr>
        <p:blipFill>
          <a:blip r:embed="rId4"/>
          <a:srcRect/>
          <a:stretch>
            <a:fillRect/>
          </a:stretch>
        </p:blipFill>
        <p:spPr bwMode="auto">
          <a:xfrm>
            <a:off x="539750" y="3521075"/>
            <a:ext cx="971550" cy="1924050"/>
          </a:xfrm>
          <a:prstGeom prst="rect">
            <a:avLst/>
          </a:prstGeom>
          <a:noFill/>
        </p:spPr>
      </p:pic>
      <p:pic>
        <p:nvPicPr>
          <p:cNvPr id="112653" name="Picture 13" descr="Circuit_skijump"/>
          <p:cNvPicPr>
            <a:picLocks noChangeAspect="1" noChangeArrowheads="1"/>
          </p:cNvPicPr>
          <p:nvPr/>
        </p:nvPicPr>
        <p:blipFill>
          <a:blip r:embed="rId5"/>
          <a:srcRect/>
          <a:stretch>
            <a:fillRect/>
          </a:stretch>
        </p:blipFill>
        <p:spPr bwMode="auto">
          <a:xfrm>
            <a:off x="1835150" y="4941888"/>
            <a:ext cx="1192213" cy="1584325"/>
          </a:xfrm>
          <a:prstGeom prst="rect">
            <a:avLst/>
          </a:prstGeom>
          <a:noFill/>
        </p:spPr>
      </p:pic>
      <p:pic>
        <p:nvPicPr>
          <p:cNvPr id="112654" name="Picture 14" descr="Circuit_situp"/>
          <p:cNvPicPr>
            <a:picLocks noChangeAspect="1" noChangeArrowheads="1"/>
          </p:cNvPicPr>
          <p:nvPr/>
        </p:nvPicPr>
        <p:blipFill>
          <a:blip r:embed="rId6"/>
          <a:srcRect/>
          <a:stretch>
            <a:fillRect/>
          </a:stretch>
        </p:blipFill>
        <p:spPr bwMode="auto">
          <a:xfrm>
            <a:off x="7380288" y="3068638"/>
            <a:ext cx="1143000" cy="990600"/>
          </a:xfrm>
          <a:prstGeom prst="rect">
            <a:avLst/>
          </a:prstGeom>
          <a:noFill/>
        </p:spPr>
      </p:pic>
      <p:pic>
        <p:nvPicPr>
          <p:cNvPr id="112655" name="Picture 15" descr="Circuit_sprints"/>
          <p:cNvPicPr>
            <a:picLocks noChangeAspect="1" noChangeArrowheads="1"/>
          </p:cNvPicPr>
          <p:nvPr/>
        </p:nvPicPr>
        <p:blipFill>
          <a:blip r:embed="rId7"/>
          <a:srcRect/>
          <a:stretch>
            <a:fillRect/>
          </a:stretch>
        </p:blipFill>
        <p:spPr bwMode="auto">
          <a:xfrm>
            <a:off x="6804025" y="4437063"/>
            <a:ext cx="1262063" cy="1511300"/>
          </a:xfrm>
          <a:prstGeom prst="rect">
            <a:avLst/>
          </a:prstGeom>
          <a:noFill/>
        </p:spPr>
      </p:pic>
      <p:pic>
        <p:nvPicPr>
          <p:cNvPr id="112656" name="Picture 16" descr="Circuit_passing"/>
          <p:cNvPicPr>
            <a:picLocks noChangeAspect="1" noChangeArrowheads="1"/>
          </p:cNvPicPr>
          <p:nvPr/>
        </p:nvPicPr>
        <p:blipFill>
          <a:blip r:embed="rId8"/>
          <a:srcRect/>
          <a:stretch>
            <a:fillRect/>
          </a:stretch>
        </p:blipFill>
        <p:spPr bwMode="auto">
          <a:xfrm>
            <a:off x="3779838" y="4960938"/>
            <a:ext cx="2447925" cy="1708150"/>
          </a:xfrm>
          <a:prstGeom prst="rect">
            <a:avLst/>
          </a:prstGeom>
          <a:noFill/>
        </p:spPr>
      </p:pic>
      <p:pic>
        <p:nvPicPr>
          <p:cNvPr id="112657" name="Picture 17" descr="Circuit_star"/>
          <p:cNvPicPr>
            <a:picLocks noChangeAspect="1" noChangeArrowheads="1"/>
          </p:cNvPicPr>
          <p:nvPr/>
        </p:nvPicPr>
        <p:blipFill>
          <a:blip r:embed="rId9"/>
          <a:srcRect/>
          <a:stretch>
            <a:fillRect/>
          </a:stretch>
        </p:blipFill>
        <p:spPr bwMode="auto">
          <a:xfrm>
            <a:off x="5583238" y="1412875"/>
            <a:ext cx="1436687" cy="1800225"/>
          </a:xfrm>
          <a:prstGeom prst="rect">
            <a:avLst/>
          </a:prstGeom>
          <a:noFill/>
        </p:spPr>
      </p:pic>
      <p:sp>
        <p:nvSpPr>
          <p:cNvPr id="112658" name="AutoShape 18"/>
          <p:cNvSpPr>
            <a:spLocks noChangeArrowheads="1"/>
          </p:cNvSpPr>
          <p:nvPr/>
        </p:nvSpPr>
        <p:spPr bwMode="auto">
          <a:xfrm rot="-420076">
            <a:off x="2627313" y="2060575"/>
            <a:ext cx="936625" cy="360363"/>
          </a:xfrm>
          <a:prstGeom prst="rightArrow">
            <a:avLst>
              <a:gd name="adj1" fmla="val 50000"/>
              <a:gd name="adj2" fmla="val 64978"/>
            </a:avLst>
          </a:prstGeom>
          <a:gradFill rotWithShape="1">
            <a:gsLst>
              <a:gs pos="0">
                <a:srgbClr val="009999"/>
              </a:gs>
              <a:gs pos="100000">
                <a:srgbClr val="CCFFCC"/>
              </a:gs>
            </a:gsLst>
            <a:lin ang="0" scaled="1"/>
          </a:gradFill>
          <a:ln w="15875">
            <a:solidFill>
              <a:schemeClr val="tx1"/>
            </a:solidFill>
            <a:miter lim="800000"/>
            <a:headEnd/>
            <a:tailEnd/>
          </a:ln>
          <a:effectLst/>
        </p:spPr>
        <p:txBody>
          <a:bodyPr wrap="none" anchor="ctr"/>
          <a:lstStyle/>
          <a:p>
            <a:endParaRPr lang="en-IN"/>
          </a:p>
        </p:txBody>
      </p:sp>
      <p:sp>
        <p:nvSpPr>
          <p:cNvPr id="112659" name="AutoShape 19"/>
          <p:cNvSpPr>
            <a:spLocks noChangeArrowheads="1"/>
          </p:cNvSpPr>
          <p:nvPr/>
        </p:nvSpPr>
        <p:spPr bwMode="auto">
          <a:xfrm rot="543043">
            <a:off x="5076825" y="1989138"/>
            <a:ext cx="936625" cy="360362"/>
          </a:xfrm>
          <a:prstGeom prst="rightArrow">
            <a:avLst>
              <a:gd name="adj1" fmla="val 50000"/>
              <a:gd name="adj2" fmla="val 64978"/>
            </a:avLst>
          </a:prstGeom>
          <a:gradFill rotWithShape="1">
            <a:gsLst>
              <a:gs pos="0">
                <a:srgbClr val="009999"/>
              </a:gs>
              <a:gs pos="100000">
                <a:srgbClr val="CCFFCC"/>
              </a:gs>
            </a:gsLst>
            <a:lin ang="0" scaled="1"/>
          </a:gradFill>
          <a:ln w="15875">
            <a:solidFill>
              <a:schemeClr val="tx1"/>
            </a:solidFill>
            <a:miter lim="800000"/>
            <a:headEnd/>
            <a:tailEnd/>
          </a:ln>
          <a:effectLst/>
        </p:spPr>
        <p:txBody>
          <a:bodyPr wrap="none" anchor="ctr"/>
          <a:lstStyle/>
          <a:p>
            <a:endParaRPr lang="en-IN"/>
          </a:p>
        </p:txBody>
      </p:sp>
      <p:sp>
        <p:nvSpPr>
          <p:cNvPr id="112660" name="AutoShape 20"/>
          <p:cNvSpPr>
            <a:spLocks noChangeArrowheads="1"/>
          </p:cNvSpPr>
          <p:nvPr/>
        </p:nvSpPr>
        <p:spPr bwMode="auto">
          <a:xfrm rot="2146207">
            <a:off x="6948488" y="2708275"/>
            <a:ext cx="720725" cy="360363"/>
          </a:xfrm>
          <a:prstGeom prst="rightArrow">
            <a:avLst>
              <a:gd name="adj1" fmla="val 50000"/>
              <a:gd name="adj2" fmla="val 50000"/>
            </a:avLst>
          </a:prstGeom>
          <a:gradFill rotWithShape="1">
            <a:gsLst>
              <a:gs pos="0">
                <a:srgbClr val="009999"/>
              </a:gs>
              <a:gs pos="100000">
                <a:srgbClr val="CCFFCC"/>
              </a:gs>
            </a:gsLst>
            <a:lin ang="0" scaled="1"/>
          </a:gradFill>
          <a:ln w="15875">
            <a:solidFill>
              <a:schemeClr val="tx1"/>
            </a:solidFill>
            <a:miter lim="800000"/>
            <a:headEnd/>
            <a:tailEnd/>
          </a:ln>
          <a:effectLst/>
        </p:spPr>
        <p:txBody>
          <a:bodyPr wrap="none" anchor="ctr"/>
          <a:lstStyle/>
          <a:p>
            <a:endParaRPr lang="en-IN"/>
          </a:p>
        </p:txBody>
      </p:sp>
      <p:sp>
        <p:nvSpPr>
          <p:cNvPr id="112662" name="AutoShape 22"/>
          <p:cNvSpPr>
            <a:spLocks noChangeArrowheads="1"/>
          </p:cNvSpPr>
          <p:nvPr/>
        </p:nvSpPr>
        <p:spPr bwMode="auto">
          <a:xfrm rot="-3063398">
            <a:off x="1235869" y="3151982"/>
            <a:ext cx="647700" cy="360362"/>
          </a:xfrm>
          <a:prstGeom prst="rightArrow">
            <a:avLst>
              <a:gd name="adj1" fmla="val 50000"/>
              <a:gd name="adj2" fmla="val 44934"/>
            </a:avLst>
          </a:prstGeom>
          <a:gradFill rotWithShape="1">
            <a:gsLst>
              <a:gs pos="0">
                <a:srgbClr val="009999"/>
              </a:gs>
              <a:gs pos="100000">
                <a:srgbClr val="CCFFCC"/>
              </a:gs>
            </a:gsLst>
            <a:lin ang="0" scaled="1"/>
          </a:gradFill>
          <a:ln w="15875">
            <a:solidFill>
              <a:schemeClr val="tx1"/>
            </a:solidFill>
            <a:miter lim="800000"/>
            <a:headEnd/>
            <a:tailEnd/>
          </a:ln>
          <a:effectLst/>
        </p:spPr>
        <p:txBody>
          <a:bodyPr wrap="none" anchor="ctr"/>
          <a:lstStyle/>
          <a:p>
            <a:endParaRPr lang="en-IN"/>
          </a:p>
        </p:txBody>
      </p:sp>
      <p:sp>
        <p:nvSpPr>
          <p:cNvPr id="112663" name="AutoShape 23"/>
          <p:cNvSpPr>
            <a:spLocks noChangeArrowheads="1"/>
          </p:cNvSpPr>
          <p:nvPr/>
        </p:nvSpPr>
        <p:spPr bwMode="auto">
          <a:xfrm rot="360843">
            <a:off x="2773363" y="5516563"/>
            <a:ext cx="935037" cy="360362"/>
          </a:xfrm>
          <a:prstGeom prst="leftArrow">
            <a:avLst>
              <a:gd name="adj1" fmla="val 50000"/>
              <a:gd name="adj2" fmla="val 64868"/>
            </a:avLst>
          </a:prstGeom>
          <a:gradFill rotWithShape="1">
            <a:gsLst>
              <a:gs pos="0">
                <a:srgbClr val="009999"/>
              </a:gs>
              <a:gs pos="100000">
                <a:srgbClr val="CCFFCC"/>
              </a:gs>
            </a:gsLst>
            <a:lin ang="0" scaled="1"/>
          </a:gradFill>
          <a:ln w="15875" algn="ctr">
            <a:solidFill>
              <a:schemeClr val="tx1"/>
            </a:solidFill>
            <a:miter lim="800000"/>
            <a:headEnd/>
            <a:tailEnd/>
          </a:ln>
          <a:effectLst/>
        </p:spPr>
        <p:txBody>
          <a:bodyPr wrap="none" anchor="ctr"/>
          <a:lstStyle/>
          <a:p>
            <a:endParaRPr lang="en-IN"/>
          </a:p>
        </p:txBody>
      </p:sp>
      <p:sp>
        <p:nvSpPr>
          <p:cNvPr id="112664" name="AutoShape 24"/>
          <p:cNvSpPr>
            <a:spLocks noChangeArrowheads="1"/>
          </p:cNvSpPr>
          <p:nvPr/>
        </p:nvSpPr>
        <p:spPr bwMode="auto">
          <a:xfrm rot="-1450508">
            <a:off x="6156325" y="5300663"/>
            <a:ext cx="720725" cy="360362"/>
          </a:xfrm>
          <a:prstGeom prst="leftArrow">
            <a:avLst>
              <a:gd name="adj1" fmla="val 50000"/>
              <a:gd name="adj2" fmla="val 50000"/>
            </a:avLst>
          </a:prstGeom>
          <a:gradFill rotWithShape="1">
            <a:gsLst>
              <a:gs pos="0">
                <a:srgbClr val="009999"/>
              </a:gs>
              <a:gs pos="100000">
                <a:srgbClr val="CCFFCC"/>
              </a:gs>
            </a:gsLst>
            <a:lin ang="0" scaled="1"/>
          </a:gradFill>
          <a:ln w="15875" algn="ctr">
            <a:solidFill>
              <a:schemeClr val="tx1"/>
            </a:solidFill>
            <a:miter lim="800000"/>
            <a:headEnd/>
            <a:tailEnd/>
          </a:ln>
          <a:effectLst/>
        </p:spPr>
        <p:txBody>
          <a:bodyPr wrap="none" anchor="ctr"/>
          <a:lstStyle/>
          <a:p>
            <a:endParaRPr lang="en-IN"/>
          </a:p>
        </p:txBody>
      </p:sp>
      <p:sp>
        <p:nvSpPr>
          <p:cNvPr id="112665" name="AutoShape 25"/>
          <p:cNvSpPr>
            <a:spLocks noChangeArrowheads="1"/>
          </p:cNvSpPr>
          <p:nvPr/>
        </p:nvSpPr>
        <p:spPr bwMode="auto">
          <a:xfrm rot="-3733964">
            <a:off x="7450931" y="4221957"/>
            <a:ext cx="720725" cy="360362"/>
          </a:xfrm>
          <a:prstGeom prst="leftArrow">
            <a:avLst>
              <a:gd name="adj1" fmla="val 50000"/>
              <a:gd name="adj2" fmla="val 50000"/>
            </a:avLst>
          </a:prstGeom>
          <a:gradFill rotWithShape="1">
            <a:gsLst>
              <a:gs pos="0">
                <a:srgbClr val="009999"/>
              </a:gs>
              <a:gs pos="100000">
                <a:srgbClr val="CCFFCC"/>
              </a:gs>
            </a:gsLst>
            <a:lin ang="0" scaled="1"/>
          </a:gradFill>
          <a:ln w="15875" algn="ctr">
            <a:solidFill>
              <a:schemeClr val="tx1"/>
            </a:solidFill>
            <a:miter lim="800000"/>
            <a:headEnd/>
            <a:tailEnd/>
          </a:ln>
          <a:effectLst/>
        </p:spPr>
        <p:txBody>
          <a:bodyPr wrap="none" anchor="ctr"/>
          <a:lstStyle/>
          <a:p>
            <a:endParaRPr lang="en-IN"/>
          </a:p>
        </p:txBody>
      </p:sp>
      <p:sp>
        <p:nvSpPr>
          <p:cNvPr id="112666" name="AutoShape 26"/>
          <p:cNvSpPr>
            <a:spLocks noChangeArrowheads="1"/>
          </p:cNvSpPr>
          <p:nvPr/>
        </p:nvSpPr>
        <p:spPr bwMode="auto">
          <a:xfrm rot="2238982">
            <a:off x="1331913" y="5013325"/>
            <a:ext cx="577850" cy="360363"/>
          </a:xfrm>
          <a:prstGeom prst="leftArrow">
            <a:avLst>
              <a:gd name="adj1" fmla="val 50000"/>
              <a:gd name="adj2" fmla="val 40088"/>
            </a:avLst>
          </a:prstGeom>
          <a:gradFill rotWithShape="1">
            <a:gsLst>
              <a:gs pos="0">
                <a:srgbClr val="009999"/>
              </a:gs>
              <a:gs pos="100000">
                <a:srgbClr val="CCFFCC"/>
              </a:gs>
            </a:gsLst>
            <a:lin ang="0" scaled="1"/>
          </a:gradFill>
          <a:ln w="15875" algn="ctr">
            <a:solidFill>
              <a:schemeClr val="tx1"/>
            </a:solidFill>
            <a:miter lim="800000"/>
            <a:headEnd/>
            <a:tailEnd/>
          </a:ln>
          <a:effectLst/>
        </p:spPr>
        <p:txBody>
          <a:bodyPr wrap="none" anchor="ctr"/>
          <a:lstStyle/>
          <a:p>
            <a:endParaRPr lang="en-IN"/>
          </a:p>
        </p:txBody>
      </p:sp>
      <p:sp>
        <p:nvSpPr>
          <p:cNvPr id="112667" name="Text Box 27"/>
          <p:cNvSpPr txBox="1">
            <a:spLocks noChangeArrowheads="1"/>
          </p:cNvSpPr>
          <p:nvPr/>
        </p:nvSpPr>
        <p:spPr bwMode="auto">
          <a:xfrm>
            <a:off x="468313" y="1916113"/>
            <a:ext cx="1295400" cy="427037"/>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dirty="0"/>
              <a:t>dribbling</a:t>
            </a:r>
          </a:p>
        </p:txBody>
      </p:sp>
      <p:sp>
        <p:nvSpPr>
          <p:cNvPr id="112668" name="Text Box 28"/>
          <p:cNvSpPr txBox="1">
            <a:spLocks noChangeArrowheads="1"/>
          </p:cNvSpPr>
          <p:nvPr/>
        </p:nvSpPr>
        <p:spPr bwMode="auto">
          <a:xfrm>
            <a:off x="2984500" y="2636838"/>
            <a:ext cx="1441450" cy="427037"/>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a:t>press-ups</a:t>
            </a:r>
          </a:p>
        </p:txBody>
      </p:sp>
      <p:sp>
        <p:nvSpPr>
          <p:cNvPr id="112669" name="Text Box 29"/>
          <p:cNvSpPr txBox="1">
            <a:spLocks noChangeArrowheads="1"/>
          </p:cNvSpPr>
          <p:nvPr/>
        </p:nvSpPr>
        <p:spPr bwMode="auto">
          <a:xfrm>
            <a:off x="6804025" y="1484313"/>
            <a:ext cx="1512888" cy="427037"/>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dirty="0"/>
              <a:t>star jumps</a:t>
            </a:r>
          </a:p>
        </p:txBody>
      </p:sp>
      <p:sp>
        <p:nvSpPr>
          <p:cNvPr id="112670" name="Text Box 30"/>
          <p:cNvSpPr txBox="1">
            <a:spLocks noChangeArrowheads="1"/>
          </p:cNvSpPr>
          <p:nvPr/>
        </p:nvSpPr>
        <p:spPr bwMode="auto">
          <a:xfrm>
            <a:off x="6516688" y="3644900"/>
            <a:ext cx="1081087" cy="427038"/>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a:t>sit-ups</a:t>
            </a:r>
          </a:p>
        </p:txBody>
      </p:sp>
      <p:sp>
        <p:nvSpPr>
          <p:cNvPr id="112671" name="Text Box 31"/>
          <p:cNvSpPr txBox="1">
            <a:spLocks noChangeArrowheads="1"/>
          </p:cNvSpPr>
          <p:nvPr/>
        </p:nvSpPr>
        <p:spPr bwMode="auto">
          <a:xfrm>
            <a:off x="7885113" y="5229225"/>
            <a:ext cx="1008062" cy="427038"/>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a:t>sprints</a:t>
            </a:r>
          </a:p>
        </p:txBody>
      </p:sp>
      <p:sp>
        <p:nvSpPr>
          <p:cNvPr id="112672" name="Text Box 32"/>
          <p:cNvSpPr txBox="1">
            <a:spLocks noChangeArrowheads="1"/>
          </p:cNvSpPr>
          <p:nvPr/>
        </p:nvSpPr>
        <p:spPr bwMode="auto">
          <a:xfrm>
            <a:off x="4356100" y="5248275"/>
            <a:ext cx="1223963" cy="427038"/>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a:t>passing</a:t>
            </a:r>
          </a:p>
        </p:txBody>
      </p:sp>
      <p:sp>
        <p:nvSpPr>
          <p:cNvPr id="112673" name="Text Box 33"/>
          <p:cNvSpPr txBox="1">
            <a:spLocks noChangeArrowheads="1"/>
          </p:cNvSpPr>
          <p:nvPr/>
        </p:nvSpPr>
        <p:spPr bwMode="auto">
          <a:xfrm>
            <a:off x="755650" y="5876925"/>
            <a:ext cx="1368425" cy="762000"/>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a:t>sideways jumps</a:t>
            </a:r>
          </a:p>
        </p:txBody>
      </p:sp>
      <p:sp>
        <p:nvSpPr>
          <p:cNvPr id="112674" name="Text Box 34"/>
          <p:cNvSpPr txBox="1">
            <a:spLocks noChangeArrowheads="1"/>
          </p:cNvSpPr>
          <p:nvPr/>
        </p:nvSpPr>
        <p:spPr bwMode="auto">
          <a:xfrm>
            <a:off x="1476375" y="3933825"/>
            <a:ext cx="1079500" cy="762000"/>
          </a:xfrm>
          <a:prstGeom prst="rect">
            <a:avLst/>
          </a:prstGeom>
          <a:solidFill>
            <a:srgbClr val="E2E2F6"/>
          </a:solidFill>
          <a:ln w="9525">
            <a:noFill/>
            <a:miter lim="800000"/>
            <a:headEnd/>
            <a:tailEnd/>
          </a:ln>
          <a:effectLst/>
        </p:spPr>
        <p:txBody>
          <a:bodyPr>
            <a:spAutoFit/>
          </a:bodyPr>
          <a:lstStyle/>
          <a:p>
            <a:pPr algn="ctr">
              <a:spcBef>
                <a:spcPct val="50000"/>
              </a:spcBef>
            </a:pPr>
            <a:r>
              <a:rPr lang="en-GB" sz="2200" b="0" i="1"/>
              <a:t>keepy-uppy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75"/>
                                        </p:tgtEl>
                                        <p:attrNameLst>
                                          <p:attrName>style.visibility</p:attrName>
                                        </p:attrNameLst>
                                      </p:cBhvr>
                                      <p:to>
                                        <p:strVal val="visible"/>
                                      </p:to>
                                    </p:set>
                                    <p:anim calcmode="lin" valueType="num">
                                      <p:cBhvr>
                                        <p:cTn id="7" dur="500" fill="hold"/>
                                        <p:tgtEl>
                                          <p:spTgt spid="112675"/>
                                        </p:tgtEl>
                                        <p:attrNameLst>
                                          <p:attrName>ppt_w</p:attrName>
                                        </p:attrNameLst>
                                      </p:cBhvr>
                                      <p:tavLst>
                                        <p:tav tm="0">
                                          <p:val>
                                            <p:fltVal val="0"/>
                                          </p:val>
                                        </p:tav>
                                        <p:tav tm="100000">
                                          <p:val>
                                            <p:strVal val="#ppt_w"/>
                                          </p:val>
                                        </p:tav>
                                      </p:tavLst>
                                    </p:anim>
                                    <p:anim calcmode="lin" valueType="num">
                                      <p:cBhvr>
                                        <p:cTn id="8" dur="500" fill="hold"/>
                                        <p:tgtEl>
                                          <p:spTgt spid="11267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2667"/>
                                        </p:tgtEl>
                                        <p:attrNameLst>
                                          <p:attrName>style.visibility</p:attrName>
                                        </p:attrNameLst>
                                      </p:cBhvr>
                                      <p:to>
                                        <p:strVal val="visible"/>
                                      </p:to>
                                    </p:set>
                                    <p:animEffect transition="in" filter="dissolve">
                                      <p:cBhvr>
                                        <p:cTn id="13" dur="500"/>
                                        <p:tgtEl>
                                          <p:spTgt spid="112667"/>
                                        </p:tgtEl>
                                      </p:cBhvr>
                                    </p:animEffect>
                                  </p:childTnLst>
                                </p:cTn>
                              </p:par>
                              <p:par>
                                <p:cTn id="14" presetID="9" presetClass="entr" presetSubtype="0" fill="hold" nodeType="withEffect">
                                  <p:stCondLst>
                                    <p:cond delay="0"/>
                                  </p:stCondLst>
                                  <p:childTnLst>
                                    <p:set>
                                      <p:cBhvr>
                                        <p:cTn id="15" dur="1" fill="hold">
                                          <p:stCondLst>
                                            <p:cond delay="0"/>
                                          </p:stCondLst>
                                        </p:cTn>
                                        <p:tgtEl>
                                          <p:spTgt spid="112650"/>
                                        </p:tgtEl>
                                        <p:attrNameLst>
                                          <p:attrName>style.visibility</p:attrName>
                                        </p:attrNameLst>
                                      </p:cBhvr>
                                      <p:to>
                                        <p:strVal val="visible"/>
                                      </p:to>
                                    </p:set>
                                    <p:animEffect transition="in" filter="dissolve">
                                      <p:cBhvr>
                                        <p:cTn id="16" dur="500"/>
                                        <p:tgtEl>
                                          <p:spTgt spid="1126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58"/>
                                        </p:tgtEl>
                                        <p:attrNameLst>
                                          <p:attrName>style.visibility</p:attrName>
                                        </p:attrNameLst>
                                      </p:cBhvr>
                                      <p:to>
                                        <p:strVal val="visible"/>
                                      </p:to>
                                    </p:set>
                                    <p:animEffect transition="in" filter="wipe(left)">
                                      <p:cBhvr>
                                        <p:cTn id="21" dur="500"/>
                                        <p:tgtEl>
                                          <p:spTgt spid="11265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68"/>
                                        </p:tgtEl>
                                        <p:attrNameLst>
                                          <p:attrName>style.visibility</p:attrName>
                                        </p:attrNameLst>
                                      </p:cBhvr>
                                      <p:to>
                                        <p:strVal val="visible"/>
                                      </p:to>
                                    </p:set>
                                    <p:animEffect transition="in" filter="wipe(left)">
                                      <p:cBhvr>
                                        <p:cTn id="24" dur="500"/>
                                        <p:tgtEl>
                                          <p:spTgt spid="112668"/>
                                        </p:tgtEl>
                                      </p:cBhvr>
                                    </p:animEffect>
                                  </p:childTnLst>
                                </p:cTn>
                              </p:par>
                              <p:par>
                                <p:cTn id="25" presetID="22" presetClass="entr" presetSubtype="8" fill="hold" nodeType="withEffect">
                                  <p:stCondLst>
                                    <p:cond delay="0"/>
                                  </p:stCondLst>
                                  <p:childTnLst>
                                    <p:set>
                                      <p:cBhvr>
                                        <p:cTn id="26" dur="1" fill="hold">
                                          <p:stCondLst>
                                            <p:cond delay="0"/>
                                          </p:stCondLst>
                                        </p:cTn>
                                        <p:tgtEl>
                                          <p:spTgt spid="112651"/>
                                        </p:tgtEl>
                                        <p:attrNameLst>
                                          <p:attrName>style.visibility</p:attrName>
                                        </p:attrNameLst>
                                      </p:cBhvr>
                                      <p:to>
                                        <p:strVal val="visible"/>
                                      </p:to>
                                    </p:set>
                                    <p:animEffect transition="in" filter="wipe(left)">
                                      <p:cBhvr>
                                        <p:cTn id="27" dur="500"/>
                                        <p:tgtEl>
                                          <p:spTgt spid="1126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59"/>
                                        </p:tgtEl>
                                        <p:attrNameLst>
                                          <p:attrName>style.visibility</p:attrName>
                                        </p:attrNameLst>
                                      </p:cBhvr>
                                      <p:to>
                                        <p:strVal val="visible"/>
                                      </p:to>
                                    </p:set>
                                    <p:animEffect transition="in" filter="wipe(left)">
                                      <p:cBhvr>
                                        <p:cTn id="32" dur="500"/>
                                        <p:tgtEl>
                                          <p:spTgt spid="112659"/>
                                        </p:tgtEl>
                                      </p:cBhvr>
                                    </p:animEffect>
                                  </p:childTnLst>
                                </p:cTn>
                              </p:par>
                              <p:par>
                                <p:cTn id="33" presetID="22" presetClass="entr" presetSubtype="8" fill="hold" nodeType="withEffect">
                                  <p:stCondLst>
                                    <p:cond delay="0"/>
                                  </p:stCondLst>
                                  <p:childTnLst>
                                    <p:set>
                                      <p:cBhvr>
                                        <p:cTn id="34" dur="1" fill="hold">
                                          <p:stCondLst>
                                            <p:cond delay="0"/>
                                          </p:stCondLst>
                                        </p:cTn>
                                        <p:tgtEl>
                                          <p:spTgt spid="112657"/>
                                        </p:tgtEl>
                                        <p:attrNameLst>
                                          <p:attrName>style.visibility</p:attrName>
                                        </p:attrNameLst>
                                      </p:cBhvr>
                                      <p:to>
                                        <p:strVal val="visible"/>
                                      </p:to>
                                    </p:set>
                                    <p:animEffect transition="in" filter="wipe(left)">
                                      <p:cBhvr>
                                        <p:cTn id="35" dur="500"/>
                                        <p:tgtEl>
                                          <p:spTgt spid="11265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2669"/>
                                        </p:tgtEl>
                                        <p:attrNameLst>
                                          <p:attrName>style.visibility</p:attrName>
                                        </p:attrNameLst>
                                      </p:cBhvr>
                                      <p:to>
                                        <p:strVal val="visible"/>
                                      </p:to>
                                    </p:set>
                                    <p:animEffect transition="in" filter="wipe(left)">
                                      <p:cBhvr>
                                        <p:cTn id="38" dur="500"/>
                                        <p:tgtEl>
                                          <p:spTgt spid="1126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12660"/>
                                        </p:tgtEl>
                                        <p:attrNameLst>
                                          <p:attrName>style.visibility</p:attrName>
                                        </p:attrNameLst>
                                      </p:cBhvr>
                                      <p:to>
                                        <p:strVal val="visible"/>
                                      </p:to>
                                    </p:set>
                                    <p:animEffect transition="in" filter="wipe(up)">
                                      <p:cBhvr>
                                        <p:cTn id="43" dur="500"/>
                                        <p:tgtEl>
                                          <p:spTgt spid="112660"/>
                                        </p:tgtEl>
                                      </p:cBhvr>
                                    </p:animEffect>
                                  </p:childTnLst>
                                </p:cTn>
                              </p:par>
                              <p:par>
                                <p:cTn id="44" presetID="22" presetClass="entr" presetSubtype="1" fill="hold" nodeType="withEffect">
                                  <p:stCondLst>
                                    <p:cond delay="0"/>
                                  </p:stCondLst>
                                  <p:childTnLst>
                                    <p:set>
                                      <p:cBhvr>
                                        <p:cTn id="45" dur="1" fill="hold">
                                          <p:stCondLst>
                                            <p:cond delay="0"/>
                                          </p:stCondLst>
                                        </p:cTn>
                                        <p:tgtEl>
                                          <p:spTgt spid="112654"/>
                                        </p:tgtEl>
                                        <p:attrNameLst>
                                          <p:attrName>style.visibility</p:attrName>
                                        </p:attrNameLst>
                                      </p:cBhvr>
                                      <p:to>
                                        <p:strVal val="visible"/>
                                      </p:to>
                                    </p:set>
                                    <p:animEffect transition="in" filter="wipe(up)">
                                      <p:cBhvr>
                                        <p:cTn id="46" dur="500"/>
                                        <p:tgtEl>
                                          <p:spTgt spid="11265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12670"/>
                                        </p:tgtEl>
                                        <p:attrNameLst>
                                          <p:attrName>style.visibility</p:attrName>
                                        </p:attrNameLst>
                                      </p:cBhvr>
                                      <p:to>
                                        <p:strVal val="visible"/>
                                      </p:to>
                                    </p:set>
                                    <p:animEffect transition="in" filter="wipe(up)">
                                      <p:cBhvr>
                                        <p:cTn id="49" dur="500"/>
                                        <p:tgtEl>
                                          <p:spTgt spid="1126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12665"/>
                                        </p:tgtEl>
                                        <p:attrNameLst>
                                          <p:attrName>style.visibility</p:attrName>
                                        </p:attrNameLst>
                                      </p:cBhvr>
                                      <p:to>
                                        <p:strVal val="visible"/>
                                      </p:to>
                                    </p:set>
                                    <p:animEffect transition="in" filter="wipe(up)">
                                      <p:cBhvr>
                                        <p:cTn id="54" dur="500"/>
                                        <p:tgtEl>
                                          <p:spTgt spid="112665"/>
                                        </p:tgtEl>
                                      </p:cBhvr>
                                    </p:animEffect>
                                  </p:childTnLst>
                                </p:cTn>
                              </p:par>
                              <p:par>
                                <p:cTn id="55" presetID="22" presetClass="entr" presetSubtype="1" fill="hold" nodeType="withEffect">
                                  <p:stCondLst>
                                    <p:cond delay="0"/>
                                  </p:stCondLst>
                                  <p:childTnLst>
                                    <p:set>
                                      <p:cBhvr>
                                        <p:cTn id="56" dur="1" fill="hold">
                                          <p:stCondLst>
                                            <p:cond delay="0"/>
                                          </p:stCondLst>
                                        </p:cTn>
                                        <p:tgtEl>
                                          <p:spTgt spid="112655"/>
                                        </p:tgtEl>
                                        <p:attrNameLst>
                                          <p:attrName>style.visibility</p:attrName>
                                        </p:attrNameLst>
                                      </p:cBhvr>
                                      <p:to>
                                        <p:strVal val="visible"/>
                                      </p:to>
                                    </p:set>
                                    <p:animEffect transition="in" filter="wipe(up)">
                                      <p:cBhvr>
                                        <p:cTn id="57" dur="500"/>
                                        <p:tgtEl>
                                          <p:spTgt spid="11265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2671"/>
                                        </p:tgtEl>
                                        <p:attrNameLst>
                                          <p:attrName>style.visibility</p:attrName>
                                        </p:attrNameLst>
                                      </p:cBhvr>
                                      <p:to>
                                        <p:strVal val="visible"/>
                                      </p:to>
                                    </p:set>
                                    <p:animEffect transition="in" filter="wipe(up)">
                                      <p:cBhvr>
                                        <p:cTn id="60" dur="500"/>
                                        <p:tgtEl>
                                          <p:spTgt spid="1126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12664"/>
                                        </p:tgtEl>
                                        <p:attrNameLst>
                                          <p:attrName>style.visibility</p:attrName>
                                        </p:attrNameLst>
                                      </p:cBhvr>
                                      <p:to>
                                        <p:strVal val="visible"/>
                                      </p:to>
                                    </p:set>
                                    <p:animEffect transition="in" filter="wipe(right)">
                                      <p:cBhvr>
                                        <p:cTn id="65" dur="500"/>
                                        <p:tgtEl>
                                          <p:spTgt spid="11266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12672"/>
                                        </p:tgtEl>
                                        <p:attrNameLst>
                                          <p:attrName>style.visibility</p:attrName>
                                        </p:attrNameLst>
                                      </p:cBhvr>
                                      <p:to>
                                        <p:strVal val="visible"/>
                                      </p:to>
                                    </p:set>
                                    <p:animEffect transition="in" filter="wipe(right)">
                                      <p:cBhvr>
                                        <p:cTn id="68" dur="500"/>
                                        <p:tgtEl>
                                          <p:spTgt spid="112672"/>
                                        </p:tgtEl>
                                      </p:cBhvr>
                                    </p:animEffect>
                                  </p:childTnLst>
                                </p:cTn>
                              </p:par>
                              <p:par>
                                <p:cTn id="69" presetID="22" presetClass="entr" presetSubtype="2" fill="hold" nodeType="withEffect">
                                  <p:stCondLst>
                                    <p:cond delay="0"/>
                                  </p:stCondLst>
                                  <p:childTnLst>
                                    <p:set>
                                      <p:cBhvr>
                                        <p:cTn id="70" dur="1" fill="hold">
                                          <p:stCondLst>
                                            <p:cond delay="0"/>
                                          </p:stCondLst>
                                        </p:cTn>
                                        <p:tgtEl>
                                          <p:spTgt spid="112656"/>
                                        </p:tgtEl>
                                        <p:attrNameLst>
                                          <p:attrName>style.visibility</p:attrName>
                                        </p:attrNameLst>
                                      </p:cBhvr>
                                      <p:to>
                                        <p:strVal val="visible"/>
                                      </p:to>
                                    </p:set>
                                    <p:animEffect transition="in" filter="wipe(right)">
                                      <p:cBhvr>
                                        <p:cTn id="71" dur="500"/>
                                        <p:tgtEl>
                                          <p:spTgt spid="11265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12663"/>
                                        </p:tgtEl>
                                        <p:attrNameLst>
                                          <p:attrName>style.visibility</p:attrName>
                                        </p:attrNameLst>
                                      </p:cBhvr>
                                      <p:to>
                                        <p:strVal val="visible"/>
                                      </p:to>
                                    </p:set>
                                    <p:animEffect transition="in" filter="wipe(right)">
                                      <p:cBhvr>
                                        <p:cTn id="76" dur="500"/>
                                        <p:tgtEl>
                                          <p:spTgt spid="112663"/>
                                        </p:tgtEl>
                                      </p:cBhvr>
                                    </p:animEffect>
                                  </p:childTnLst>
                                </p:cTn>
                              </p:par>
                              <p:par>
                                <p:cTn id="77" presetID="22" presetClass="entr" presetSubtype="2" fill="hold" nodeType="withEffect">
                                  <p:stCondLst>
                                    <p:cond delay="0"/>
                                  </p:stCondLst>
                                  <p:childTnLst>
                                    <p:set>
                                      <p:cBhvr>
                                        <p:cTn id="78" dur="1" fill="hold">
                                          <p:stCondLst>
                                            <p:cond delay="0"/>
                                          </p:stCondLst>
                                        </p:cTn>
                                        <p:tgtEl>
                                          <p:spTgt spid="112653"/>
                                        </p:tgtEl>
                                        <p:attrNameLst>
                                          <p:attrName>style.visibility</p:attrName>
                                        </p:attrNameLst>
                                      </p:cBhvr>
                                      <p:to>
                                        <p:strVal val="visible"/>
                                      </p:to>
                                    </p:set>
                                    <p:animEffect transition="in" filter="wipe(right)">
                                      <p:cBhvr>
                                        <p:cTn id="79" dur="500"/>
                                        <p:tgtEl>
                                          <p:spTgt spid="112653"/>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12673"/>
                                        </p:tgtEl>
                                        <p:attrNameLst>
                                          <p:attrName>style.visibility</p:attrName>
                                        </p:attrNameLst>
                                      </p:cBhvr>
                                      <p:to>
                                        <p:strVal val="visible"/>
                                      </p:to>
                                    </p:set>
                                    <p:animEffect transition="in" filter="wipe(right)">
                                      <p:cBhvr>
                                        <p:cTn id="82" dur="500"/>
                                        <p:tgtEl>
                                          <p:spTgt spid="11267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2666"/>
                                        </p:tgtEl>
                                        <p:attrNameLst>
                                          <p:attrName>style.visibility</p:attrName>
                                        </p:attrNameLst>
                                      </p:cBhvr>
                                      <p:to>
                                        <p:strVal val="visible"/>
                                      </p:to>
                                    </p:set>
                                    <p:animEffect transition="in" filter="wipe(down)">
                                      <p:cBhvr>
                                        <p:cTn id="87" dur="500"/>
                                        <p:tgtEl>
                                          <p:spTgt spid="112666"/>
                                        </p:tgtEl>
                                      </p:cBhvr>
                                    </p:animEffect>
                                  </p:childTnLst>
                                </p:cTn>
                              </p:par>
                              <p:par>
                                <p:cTn id="88" presetID="22" presetClass="entr" presetSubtype="4" fill="hold" nodeType="withEffect">
                                  <p:stCondLst>
                                    <p:cond delay="0"/>
                                  </p:stCondLst>
                                  <p:childTnLst>
                                    <p:set>
                                      <p:cBhvr>
                                        <p:cTn id="89" dur="1" fill="hold">
                                          <p:stCondLst>
                                            <p:cond delay="0"/>
                                          </p:stCondLst>
                                        </p:cTn>
                                        <p:tgtEl>
                                          <p:spTgt spid="112652"/>
                                        </p:tgtEl>
                                        <p:attrNameLst>
                                          <p:attrName>style.visibility</p:attrName>
                                        </p:attrNameLst>
                                      </p:cBhvr>
                                      <p:to>
                                        <p:strVal val="visible"/>
                                      </p:to>
                                    </p:set>
                                    <p:animEffect transition="in" filter="wipe(down)">
                                      <p:cBhvr>
                                        <p:cTn id="90" dur="500"/>
                                        <p:tgtEl>
                                          <p:spTgt spid="11265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12674"/>
                                        </p:tgtEl>
                                        <p:attrNameLst>
                                          <p:attrName>style.visibility</p:attrName>
                                        </p:attrNameLst>
                                      </p:cBhvr>
                                      <p:to>
                                        <p:strVal val="visible"/>
                                      </p:to>
                                    </p:set>
                                    <p:animEffect transition="in" filter="wipe(down)">
                                      <p:cBhvr>
                                        <p:cTn id="93" dur="500"/>
                                        <p:tgtEl>
                                          <p:spTgt spid="112674"/>
                                        </p:tgtEl>
                                      </p:cBhvr>
                                    </p:animEffect>
                                  </p:childTnLst>
                                </p:cTn>
                              </p:par>
                            </p:childTnLst>
                          </p:cTn>
                        </p:par>
                        <p:par>
                          <p:cTn id="94" fill="hold">
                            <p:stCondLst>
                              <p:cond delay="500"/>
                            </p:stCondLst>
                            <p:childTnLst>
                              <p:par>
                                <p:cTn id="95" presetID="22" presetClass="entr" presetSubtype="4" fill="hold" grpId="0" nodeType="afterEffect">
                                  <p:stCondLst>
                                    <p:cond delay="0"/>
                                  </p:stCondLst>
                                  <p:childTnLst>
                                    <p:set>
                                      <p:cBhvr>
                                        <p:cTn id="96" dur="1" fill="hold">
                                          <p:stCondLst>
                                            <p:cond delay="0"/>
                                          </p:stCondLst>
                                        </p:cTn>
                                        <p:tgtEl>
                                          <p:spTgt spid="112662"/>
                                        </p:tgtEl>
                                        <p:attrNameLst>
                                          <p:attrName>style.visibility</p:attrName>
                                        </p:attrNameLst>
                                      </p:cBhvr>
                                      <p:to>
                                        <p:strVal val="visible"/>
                                      </p:to>
                                    </p:set>
                                    <p:animEffect transition="in" filter="wipe(down)">
                                      <p:cBhvr>
                                        <p:cTn id="97" dur="500"/>
                                        <p:tgtEl>
                                          <p:spTgt spid="112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5" grpId="0" animBg="1"/>
      <p:bldP spid="112658" grpId="0" animBg="1"/>
      <p:bldP spid="112659" grpId="0" animBg="1"/>
      <p:bldP spid="112660" grpId="0" animBg="1"/>
      <p:bldP spid="112662" grpId="0" animBg="1"/>
      <p:bldP spid="112663" grpId="0" animBg="1"/>
      <p:bldP spid="112664" grpId="0" animBg="1"/>
      <p:bldP spid="112665" grpId="0" animBg="1"/>
      <p:bldP spid="112666" grpId="0" animBg="1"/>
      <p:bldP spid="112667" grpId="0" animBg="1"/>
      <p:bldP spid="112668" grpId="0" animBg="1"/>
      <p:bldP spid="112669" grpId="0" animBg="1"/>
      <p:bldP spid="112670" grpId="0" animBg="1"/>
      <p:bldP spid="112671" grpId="0" animBg="1"/>
      <p:bldP spid="112672" grpId="0" animBg="1"/>
      <p:bldP spid="112673" grpId="0" animBg="1"/>
      <p:bldP spid="1126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sotw9_temp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b="1" dirty="0" smtClean="0">
              <a:latin typeface="Arial Black" pitchFamily="34" charset="0"/>
            </a:endParaRPr>
          </a:p>
          <a:p>
            <a:pPr>
              <a:buNone/>
            </a:pPr>
            <a:r>
              <a:rPr lang="en-US" b="1" dirty="0" smtClean="0">
                <a:latin typeface="Arial Black" pitchFamily="34" charset="0"/>
              </a:rPr>
              <a:t>Disadvantages of circuit training</a:t>
            </a:r>
          </a:p>
          <a:p>
            <a:pPr>
              <a:spcBef>
                <a:spcPct val="50000"/>
              </a:spcBef>
            </a:pPr>
            <a:r>
              <a:rPr lang="en-US" dirty="0" smtClean="0"/>
              <a:t>It can be very time consuming to set up and organize</a:t>
            </a:r>
          </a:p>
          <a:p>
            <a:pPr>
              <a:spcBef>
                <a:spcPct val="50000"/>
              </a:spcBef>
              <a:buFontTx/>
              <a:buChar char="•"/>
            </a:pPr>
            <a:r>
              <a:rPr lang="en-US" dirty="0" smtClean="0"/>
              <a:t> People can get in each others way if the circuit is busy and performed in a small area</a:t>
            </a:r>
          </a:p>
          <a:p>
            <a:pPr>
              <a:buNone/>
            </a:pP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spcBef>
                <a:spcPct val="50000"/>
              </a:spcBef>
              <a:buNone/>
            </a:pPr>
            <a:r>
              <a:rPr lang="en-US" b="1" dirty="0" smtClean="0">
                <a:latin typeface="Arial Black" pitchFamily="34" charset="0"/>
              </a:rPr>
              <a:t>Advantages of circuit training</a:t>
            </a:r>
          </a:p>
          <a:p>
            <a:pPr>
              <a:spcBef>
                <a:spcPct val="50000"/>
              </a:spcBef>
              <a:buFontTx/>
              <a:buChar char="•"/>
            </a:pPr>
            <a:r>
              <a:rPr lang="en-US" dirty="0" smtClean="0"/>
              <a:t>It is less boring due to all of the exercises being different</a:t>
            </a:r>
          </a:p>
          <a:p>
            <a:pPr>
              <a:spcBef>
                <a:spcPct val="50000"/>
              </a:spcBef>
              <a:buFontTx/>
              <a:buChar char="•"/>
            </a:pPr>
            <a:r>
              <a:rPr lang="en-US" dirty="0" smtClean="0"/>
              <a:t> It is easily adaptable and can be set up in both indoors and outdoors</a:t>
            </a:r>
          </a:p>
          <a:p>
            <a:pPr>
              <a:spcBef>
                <a:spcPct val="50000"/>
              </a:spcBef>
              <a:buFontTx/>
              <a:buChar char="•"/>
            </a:pPr>
            <a:r>
              <a:rPr lang="en-US" dirty="0" smtClean="0"/>
              <a:t> It is physically beneficial because you are improving your anaerobic and aerobic fitness</a:t>
            </a:r>
          </a:p>
          <a:p>
            <a:pPr marL="355600" indent="-355600">
              <a:spcBef>
                <a:spcPct val="30000"/>
              </a:spcBef>
              <a:buBlip>
                <a:blip r:embed="rId2"/>
              </a:buBlip>
            </a:pPr>
            <a:r>
              <a:rPr lang="en-GB" dirty="0" smtClean="0"/>
              <a:t>You can target specific muscle groups.</a:t>
            </a:r>
          </a:p>
          <a:p>
            <a:pPr marL="355600" indent="-355600">
              <a:spcBef>
                <a:spcPct val="30000"/>
              </a:spcBef>
              <a:buBlip>
                <a:blip r:embed="rId2"/>
              </a:buBlip>
            </a:pPr>
            <a:r>
              <a:rPr lang="en-GB" dirty="0" smtClean="0"/>
              <a:t>You can include weight training activities to increase strength.</a:t>
            </a:r>
          </a:p>
          <a:p>
            <a:pPr marL="355600" indent="-355600">
              <a:spcBef>
                <a:spcPct val="30000"/>
              </a:spcBef>
              <a:buBlip>
                <a:blip r:embed="rId2"/>
              </a:buBlip>
            </a:pPr>
            <a:r>
              <a:rPr lang="en-GB" dirty="0" smtClean="0"/>
              <a:t>You can increase the length of each activity to train the aerobic system.</a:t>
            </a:r>
          </a:p>
          <a:p>
            <a:pPr marL="355600" indent="-355600">
              <a:spcBef>
                <a:spcPct val="30000"/>
              </a:spcBef>
              <a:buBlip>
                <a:blip r:embed="rId2"/>
              </a:buBlip>
            </a:pPr>
            <a:r>
              <a:rPr lang="en-GB" dirty="0" smtClean="0"/>
              <a:t>You can include skill-based activities.</a:t>
            </a:r>
            <a:endParaRPr lang="en-US" dirty="0" smtClean="0"/>
          </a:p>
          <a:p>
            <a:pPr marL="355600" indent="-355600">
              <a:spcBef>
                <a:spcPct val="30000"/>
              </a:spcBef>
              <a:buNone/>
            </a:pPr>
            <a:endParaRPr lang="en-GB" sz="3500" dirty="0" smtClean="0">
              <a:latin typeface="+mj-lt"/>
            </a:endParaRPr>
          </a:p>
          <a:p>
            <a:pPr>
              <a:spcBef>
                <a:spcPct val="50000"/>
              </a:spcBef>
              <a:buFontTx/>
              <a:buChar char="•"/>
            </a:pPr>
            <a:endParaRPr lang="en-US" sz="3600" dirty="0" smtClean="0"/>
          </a:p>
          <a:p>
            <a:pPr>
              <a:buNone/>
            </a:pP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4400" b="1" dirty="0" smtClean="0"/>
              <a:t>2. Interval Training Method </a:t>
            </a:r>
          </a:p>
          <a:p>
            <a:pPr marL="438912" indent="-320040">
              <a:spcBef>
                <a:spcPts val="0"/>
              </a:spcBef>
              <a:buFont typeface="Wingdings 2"/>
              <a:buChar char=""/>
              <a:defRPr/>
            </a:pPr>
            <a:r>
              <a:rPr lang="en-GB" dirty="0" smtClean="0">
                <a:solidFill>
                  <a:schemeClr val="tx1">
                    <a:lumMod val="95000"/>
                    <a:lumOff val="5000"/>
                  </a:schemeClr>
                </a:solidFill>
              </a:rPr>
              <a:t>Interval training involves times of work followed by times of slower work or rest. </a:t>
            </a:r>
          </a:p>
          <a:p>
            <a:pPr marL="438912" indent="-320040">
              <a:spcBef>
                <a:spcPts val="0"/>
              </a:spcBef>
              <a:buFont typeface="Wingdings 2"/>
              <a:buChar char=""/>
              <a:defRPr/>
            </a:pPr>
            <a:r>
              <a:rPr lang="en-GB" dirty="0" smtClean="0">
                <a:solidFill>
                  <a:schemeClr val="tx1">
                    <a:lumMod val="95000"/>
                    <a:lumOff val="5000"/>
                  </a:schemeClr>
                </a:solidFill>
              </a:rPr>
              <a:t>It is an exercise strategy that is intended to improve performance with short training sessions. </a:t>
            </a:r>
            <a:r>
              <a:rPr lang="en-GB" dirty="0" smtClean="0"/>
              <a:t>The term can refer to any cardiovascular workout.</a:t>
            </a:r>
          </a:p>
          <a:p>
            <a:pPr marL="438912" indent="-320040">
              <a:spcBef>
                <a:spcPts val="0"/>
              </a:spcBef>
              <a:buFont typeface="Wingdings 2"/>
              <a:buChar char=""/>
              <a:defRPr/>
            </a:pPr>
            <a:r>
              <a:rPr lang="en-GB" dirty="0" smtClean="0">
                <a:latin typeface="+mj-lt"/>
              </a:rPr>
              <a:t>This involves periods of work followed by periods of rest.</a:t>
            </a:r>
          </a:p>
          <a:p>
            <a:pPr marL="438912" indent="-320040">
              <a:spcBef>
                <a:spcPts val="0"/>
              </a:spcBef>
              <a:buFont typeface="Wingdings 2"/>
              <a:buChar char=""/>
              <a:defRPr/>
            </a:pPr>
            <a:r>
              <a:rPr lang="en-GB" dirty="0" smtClean="0">
                <a:latin typeface="+mj-lt"/>
              </a:rPr>
              <a:t>The work interval may be a distance to run, say 60m, or a time to run, say 10 </a:t>
            </a:r>
            <a:r>
              <a:rPr lang="en-GB" dirty="0" err="1" smtClean="0">
                <a:latin typeface="+mj-lt"/>
              </a:rPr>
              <a:t>secs</a:t>
            </a:r>
            <a:r>
              <a:rPr lang="en-GB" dirty="0" smtClean="0">
                <a:latin typeface="+mj-lt"/>
              </a:rPr>
              <a:t>.</a:t>
            </a:r>
          </a:p>
          <a:p>
            <a:pPr marL="438912" indent="-320040">
              <a:spcBef>
                <a:spcPts val="0"/>
              </a:spcBef>
              <a:buFont typeface="Wingdings 2"/>
              <a:buChar char=""/>
              <a:defRPr/>
            </a:pPr>
            <a:r>
              <a:rPr lang="en-GB" dirty="0" smtClean="0">
                <a:latin typeface="+mj-lt"/>
              </a:rPr>
              <a:t>The rest interval may be a walk back to the starting mark, or simply not working (rest).</a:t>
            </a:r>
          </a:p>
          <a:p>
            <a:pPr marL="438912" indent="-320040">
              <a:spcBef>
                <a:spcPts val="0"/>
              </a:spcBef>
              <a:buFont typeface="Wingdings 2"/>
              <a:buChar char=""/>
              <a:defRPr/>
            </a:pPr>
            <a:endParaRPr lang="en-GB" dirty="0" smtClean="0">
              <a:latin typeface="+mj-lt"/>
            </a:endParaRPr>
          </a:p>
          <a:p>
            <a:pPr marL="438912" indent="-320040">
              <a:spcBef>
                <a:spcPts val="0"/>
              </a:spcBef>
              <a:buFont typeface="Wingdings 2"/>
              <a:buChar char=""/>
              <a:defRPr/>
            </a:pPr>
            <a:endParaRPr lang="en-GB" dirty="0" smtClean="0"/>
          </a:p>
          <a:p>
            <a:pPr>
              <a:buNone/>
            </a:pP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600</Words>
  <Application>Microsoft Office PowerPoint</Application>
  <PresentationFormat>On-screen Show (4:3)</PresentationFormat>
  <Paragraphs>108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TRAINING METHOD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Continuous training</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METHOD</dc:title>
  <dc:creator>user</dc:creator>
  <cp:lastModifiedBy>user</cp:lastModifiedBy>
  <cp:revision>39</cp:revision>
  <dcterms:created xsi:type="dcterms:W3CDTF">2006-08-16T00:00:00Z</dcterms:created>
  <dcterms:modified xsi:type="dcterms:W3CDTF">2016-04-11T14:38:57Z</dcterms:modified>
</cp:coreProperties>
</file>